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0" r:id="rId2"/>
    <p:sldMasterId id="2147483707" r:id="rId3"/>
    <p:sldMasterId id="2147483714" r:id="rId4"/>
    <p:sldMasterId id="2147483721" r:id="rId5"/>
    <p:sldMasterId id="2147483734" r:id="rId6"/>
    <p:sldMasterId id="2147483746" r:id="rId7"/>
    <p:sldMasterId id="2147483758" r:id="rId8"/>
  </p:sldMasterIdLst>
  <p:notesMasterIdLst>
    <p:notesMasterId r:id="rId60"/>
  </p:notesMasterIdLst>
  <p:handoutMasterIdLst>
    <p:handoutMasterId r:id="rId61"/>
  </p:handoutMasterIdLst>
  <p:sldIdLst>
    <p:sldId id="329" r:id="rId9"/>
    <p:sldId id="330" r:id="rId10"/>
    <p:sldId id="331" r:id="rId11"/>
    <p:sldId id="370" r:id="rId12"/>
    <p:sldId id="369" r:id="rId13"/>
    <p:sldId id="368" r:id="rId14"/>
    <p:sldId id="381" r:id="rId15"/>
    <p:sldId id="383" r:id="rId16"/>
    <p:sldId id="361" r:id="rId17"/>
    <p:sldId id="354" r:id="rId18"/>
    <p:sldId id="362" r:id="rId19"/>
    <p:sldId id="346" r:id="rId20"/>
    <p:sldId id="341" r:id="rId21"/>
    <p:sldId id="380" r:id="rId22"/>
    <p:sldId id="356" r:id="rId23"/>
    <p:sldId id="384" r:id="rId24"/>
    <p:sldId id="386" r:id="rId25"/>
    <p:sldId id="385" r:id="rId26"/>
    <p:sldId id="389" r:id="rId27"/>
    <p:sldId id="352" r:id="rId28"/>
    <p:sldId id="256" r:id="rId29"/>
    <p:sldId id="322" r:id="rId30"/>
    <p:sldId id="325" r:id="rId31"/>
    <p:sldId id="321" r:id="rId32"/>
    <p:sldId id="326" r:id="rId33"/>
    <p:sldId id="391" r:id="rId34"/>
    <p:sldId id="338" r:id="rId35"/>
    <p:sldId id="339" r:id="rId36"/>
    <p:sldId id="340" r:id="rId37"/>
    <p:sldId id="344" r:id="rId38"/>
    <p:sldId id="343" r:id="rId39"/>
    <p:sldId id="390" r:id="rId40"/>
    <p:sldId id="365" r:id="rId41"/>
    <p:sldId id="371" r:id="rId42"/>
    <p:sldId id="355" r:id="rId43"/>
    <p:sldId id="351" r:id="rId44"/>
    <p:sldId id="349" r:id="rId45"/>
    <p:sldId id="377" r:id="rId46"/>
    <p:sldId id="378" r:id="rId47"/>
    <p:sldId id="379" r:id="rId48"/>
    <p:sldId id="387" r:id="rId49"/>
    <p:sldId id="388" r:id="rId50"/>
    <p:sldId id="357" r:id="rId51"/>
    <p:sldId id="358" r:id="rId52"/>
    <p:sldId id="359" r:id="rId53"/>
    <p:sldId id="360" r:id="rId54"/>
    <p:sldId id="367" r:id="rId55"/>
    <p:sldId id="366" r:id="rId56"/>
    <p:sldId id="316" r:id="rId57"/>
    <p:sldId id="327" r:id="rId58"/>
    <p:sldId id="328" r:id="rId5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2806" autoAdjust="0"/>
  </p:normalViewPr>
  <p:slideViewPr>
    <p:cSldViewPr>
      <p:cViewPr varScale="1">
        <p:scale>
          <a:sx n="81" d="100"/>
          <a:sy n="81" d="100"/>
        </p:scale>
        <p:origin x="-115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1\home\Kworgan\XLFILES\NP%20Checking\2012\City%20of%20Costa%20Mesa%20-%20Misc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459973753280841"/>
          <c:y val="4.214129483814523E-2"/>
          <c:w val="0.61940113735783031"/>
          <c:h val="0.89719889180519097"/>
        </c:manualLayout>
      </c:layout>
      <c:areaChart>
        <c:grouping val="standard"/>
        <c:varyColors val="0"/>
        <c:ser>
          <c:idx val="0"/>
          <c:order val="0"/>
          <c:cat>
            <c:strRef>
              <c:f>Sheet1!$J$2:$J$16</c:f>
              <c:strCache>
                <c:ptCount val="15"/>
                <c:pt idx="0">
                  <c:v>FY</c:v>
                </c:pt>
                <c:pt idx="1">
                  <c:v>'00-'01</c:v>
                </c:pt>
                <c:pt idx="2">
                  <c:v>'01-'02</c:v>
                </c:pt>
                <c:pt idx="3">
                  <c:v>'02-'03</c:v>
                </c:pt>
                <c:pt idx="4">
                  <c:v>'03-'04</c:v>
                </c:pt>
                <c:pt idx="5">
                  <c:v>'04-'05</c:v>
                </c:pt>
                <c:pt idx="6">
                  <c:v>'05-'06</c:v>
                </c:pt>
                <c:pt idx="7">
                  <c:v>'06-'07</c:v>
                </c:pt>
                <c:pt idx="8">
                  <c:v>'07-'08</c:v>
                </c:pt>
                <c:pt idx="9">
                  <c:v>'08-'09</c:v>
                </c:pt>
                <c:pt idx="10">
                  <c:v>'09-'10</c:v>
                </c:pt>
                <c:pt idx="11">
                  <c:v>'10-'11</c:v>
                </c:pt>
                <c:pt idx="12">
                  <c:v>'11-'12</c:v>
                </c:pt>
                <c:pt idx="13">
                  <c:v>'12-'13</c:v>
                </c:pt>
                <c:pt idx="14">
                  <c:v>'13-'14</c:v>
                </c:pt>
              </c:strCache>
            </c:strRef>
          </c:cat>
          <c:val>
            <c:numRef>
              <c:f>Sheet1!$H$3:$H$16</c:f>
              <c:numCache>
                <c:formatCode>#,##0_);\(#,##0\)</c:formatCode>
                <c:ptCount val="14"/>
                <c:pt idx="0">
                  <c:v>-31975944</c:v>
                </c:pt>
                <c:pt idx="1">
                  <c:v>-36159008</c:v>
                </c:pt>
                <c:pt idx="2" formatCode="General">
                  <c:v>8765001</c:v>
                </c:pt>
                <c:pt idx="3" formatCode="General">
                  <c:v>0</c:v>
                </c:pt>
                <c:pt idx="4" formatCode="General">
                  <c:v>0</c:v>
                </c:pt>
                <c:pt idx="5" formatCode="General">
                  <c:v>0</c:v>
                </c:pt>
                <c:pt idx="6" formatCode="General">
                  <c:v>0</c:v>
                </c:pt>
                <c:pt idx="7" formatCode="General">
                  <c:v>0</c:v>
                </c:pt>
                <c:pt idx="8" formatCode="General">
                  <c:v>0</c:v>
                </c:pt>
                <c:pt idx="9" formatCode="General">
                  <c:v>0</c:v>
                </c:pt>
                <c:pt idx="10" formatCode="General">
                  <c:v>0</c:v>
                </c:pt>
                <c:pt idx="11" formatCode="General">
                  <c:v>0</c:v>
                </c:pt>
                <c:pt idx="12" formatCode="General">
                  <c:v>0</c:v>
                </c:pt>
                <c:pt idx="13" formatCode="General">
                  <c:v>0</c:v>
                </c:pt>
              </c:numCache>
            </c:numRef>
          </c:val>
        </c:ser>
        <c:ser>
          <c:idx val="1"/>
          <c:order val="1"/>
          <c:cat>
            <c:strRef>
              <c:f>Sheet1!$J$2:$J$16</c:f>
              <c:strCache>
                <c:ptCount val="15"/>
                <c:pt idx="0">
                  <c:v>FY</c:v>
                </c:pt>
                <c:pt idx="1">
                  <c:v>'00-'01</c:v>
                </c:pt>
                <c:pt idx="2">
                  <c:v>'01-'02</c:v>
                </c:pt>
                <c:pt idx="3">
                  <c:v>'02-'03</c:v>
                </c:pt>
                <c:pt idx="4">
                  <c:v>'03-'04</c:v>
                </c:pt>
                <c:pt idx="5">
                  <c:v>'04-'05</c:v>
                </c:pt>
                <c:pt idx="6">
                  <c:v>'05-'06</c:v>
                </c:pt>
                <c:pt idx="7">
                  <c:v>'06-'07</c:v>
                </c:pt>
                <c:pt idx="8">
                  <c:v>'07-'08</c:v>
                </c:pt>
                <c:pt idx="9">
                  <c:v>'08-'09</c:v>
                </c:pt>
                <c:pt idx="10">
                  <c:v>'09-'10</c:v>
                </c:pt>
                <c:pt idx="11">
                  <c:v>'10-'11</c:v>
                </c:pt>
                <c:pt idx="12">
                  <c:v>'11-'12</c:v>
                </c:pt>
                <c:pt idx="13">
                  <c:v>'12-'13</c:v>
                </c:pt>
                <c:pt idx="14">
                  <c:v>'13-'14</c:v>
                </c:pt>
              </c:strCache>
            </c:strRef>
          </c:cat>
          <c:val>
            <c:numRef>
              <c:f>Sheet1!$I$3:$I$16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 formatCode="#,##0_);\(#,##0\)">
                  <c:v>8765001</c:v>
                </c:pt>
                <c:pt idx="3" formatCode="#,##0_);\(#,##0\)">
                  <c:v>48835522</c:v>
                </c:pt>
                <c:pt idx="4" formatCode="#,##0_);\(#,##0\)">
                  <c:v>70720597</c:v>
                </c:pt>
                <c:pt idx="5" formatCode="#,##0_);\(#,##0\)">
                  <c:v>50813010</c:v>
                </c:pt>
                <c:pt idx="6" formatCode="#,##0_);\(#,##0\)">
                  <c:v>45718131</c:v>
                </c:pt>
                <c:pt idx="7" formatCode="#,##0_);\(#,##0\)">
                  <c:v>43241236</c:v>
                </c:pt>
                <c:pt idx="8" formatCode="#,##0_);\(#,##0\)">
                  <c:v>20603903</c:v>
                </c:pt>
                <c:pt idx="9" formatCode="#,##0_);\(#,##0\)">
                  <c:v>79882449</c:v>
                </c:pt>
                <c:pt idx="10" formatCode="#,##0_);\(#,##0\)">
                  <c:v>226217064</c:v>
                </c:pt>
                <c:pt idx="11" formatCode="#,##0_);\(#,##0\)">
                  <c:v>220036231</c:v>
                </c:pt>
                <c:pt idx="12" formatCode="#,##0_);\(#,##0\)">
                  <c:v>195727804</c:v>
                </c:pt>
                <c:pt idx="13" formatCode="#,##0_);\(#,##0\)">
                  <c:v>228238429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392832"/>
        <c:axId val="92484736"/>
      </c:areaChart>
      <c:catAx>
        <c:axId val="9239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92484736"/>
        <c:crosses val="autoZero"/>
        <c:auto val="1"/>
        <c:lblAlgn val="ctr"/>
        <c:lblOffset val="100"/>
        <c:noMultiLvlLbl val="0"/>
      </c:catAx>
      <c:valAx>
        <c:axId val="92484736"/>
        <c:scaling>
          <c:orientation val="minMax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92392832"/>
        <c:crosses val="autoZero"/>
        <c:crossBetween val="midCat"/>
      </c:valAx>
    </c:plotArea>
    <c:plotVisOnly val="1"/>
    <c:dispBlanksAs val="zero"/>
    <c:showDLblsOverMax val="0"/>
  </c:chart>
  <c:spPr>
    <a:ln w="0">
      <a:noFill/>
    </a:ln>
  </c:spPr>
  <c:txPr>
    <a:bodyPr/>
    <a:lstStyle/>
    <a:p>
      <a:pPr>
        <a:defRPr sz="1200" b="1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468255626894832"/>
          <c:y val="5.1400554097404488E-2"/>
          <c:w val="0.80442748954484977"/>
          <c:h val="0.71255030621172355"/>
        </c:manualLayout>
      </c:layout>
      <c:lineChart>
        <c:grouping val="standard"/>
        <c:varyColors val="0"/>
        <c:ser>
          <c:idx val="1"/>
          <c:order val="0"/>
          <c:tx>
            <c:v>Current Method</c:v>
          </c:tx>
          <c:cat>
            <c:numRef>
              <c:f>'2012'!$F$4:$AL$4</c:f>
              <c:numCache>
                <c:formatCode>m/d/yyyy</c:formatCode>
                <c:ptCount val="33"/>
                <c:pt idx="0">
                  <c:v>40724</c:v>
                </c:pt>
                <c:pt idx="1">
                  <c:v>41090</c:v>
                </c:pt>
                <c:pt idx="2">
                  <c:v>41455</c:v>
                </c:pt>
                <c:pt idx="3">
                  <c:v>41820</c:v>
                </c:pt>
                <c:pt idx="4">
                  <c:v>42185</c:v>
                </c:pt>
                <c:pt idx="5">
                  <c:v>42551</c:v>
                </c:pt>
                <c:pt idx="6">
                  <c:v>42916</c:v>
                </c:pt>
                <c:pt idx="7">
                  <c:v>43281</c:v>
                </c:pt>
                <c:pt idx="8">
                  <c:v>43646</c:v>
                </c:pt>
                <c:pt idx="9">
                  <c:v>44012</c:v>
                </c:pt>
                <c:pt idx="10">
                  <c:v>44377</c:v>
                </c:pt>
                <c:pt idx="11">
                  <c:v>44742</c:v>
                </c:pt>
                <c:pt idx="12">
                  <c:v>45107</c:v>
                </c:pt>
                <c:pt idx="13">
                  <c:v>45473</c:v>
                </c:pt>
                <c:pt idx="14">
                  <c:v>45838</c:v>
                </c:pt>
                <c:pt idx="15">
                  <c:v>46203</c:v>
                </c:pt>
                <c:pt idx="16">
                  <c:v>46568</c:v>
                </c:pt>
                <c:pt idx="17">
                  <c:v>46934</c:v>
                </c:pt>
                <c:pt idx="18">
                  <c:v>47299</c:v>
                </c:pt>
                <c:pt idx="19">
                  <c:v>47664</c:v>
                </c:pt>
                <c:pt idx="20">
                  <c:v>48029</c:v>
                </c:pt>
                <c:pt idx="21">
                  <c:v>48395</c:v>
                </c:pt>
                <c:pt idx="22">
                  <c:v>48760</c:v>
                </c:pt>
                <c:pt idx="23">
                  <c:v>49125</c:v>
                </c:pt>
                <c:pt idx="24">
                  <c:v>49490</c:v>
                </c:pt>
                <c:pt idx="25">
                  <c:v>49856</c:v>
                </c:pt>
                <c:pt idx="26">
                  <c:v>50221</c:v>
                </c:pt>
                <c:pt idx="27">
                  <c:v>50586</c:v>
                </c:pt>
                <c:pt idx="28">
                  <c:v>50951</c:v>
                </c:pt>
                <c:pt idx="29">
                  <c:v>51317</c:v>
                </c:pt>
                <c:pt idx="30">
                  <c:v>51682</c:v>
                </c:pt>
                <c:pt idx="31">
                  <c:v>52047</c:v>
                </c:pt>
                <c:pt idx="32">
                  <c:v>52412</c:v>
                </c:pt>
              </c:numCache>
            </c:numRef>
          </c:cat>
          <c:val>
            <c:numRef>
              <c:f>'2012'!$F$11:$AL$11</c:f>
              <c:numCache>
                <c:formatCode>0.000%</c:formatCode>
                <c:ptCount val="33"/>
                <c:pt idx="0">
                  <c:v>0.27383000000000002</c:v>
                </c:pt>
                <c:pt idx="1">
                  <c:v>0.29782817212389845</c:v>
                </c:pt>
                <c:pt idx="2">
                  <c:v>0.30204162554503078</c:v>
                </c:pt>
                <c:pt idx="3">
                  <c:v>0.30448832389325303</c:v>
                </c:pt>
                <c:pt idx="4">
                  <c:v>0.30664662476443105</c:v>
                </c:pt>
                <c:pt idx="5">
                  <c:v>0.30852520848779807</c:v>
                </c:pt>
                <c:pt idx="6">
                  <c:v>0.31024466602088768</c:v>
                </c:pt>
                <c:pt idx="7">
                  <c:v>0.31181052020771799</c:v>
                </c:pt>
                <c:pt idx="8">
                  <c:v>0.31322812582068149</c:v>
                </c:pt>
                <c:pt idx="9">
                  <c:v>0.31459969045385217</c:v>
                </c:pt>
                <c:pt idx="10">
                  <c:v>0.31583511604049846</c:v>
                </c:pt>
                <c:pt idx="11">
                  <c:v>0.31693915623785601</c:v>
                </c:pt>
                <c:pt idx="12">
                  <c:v>0.28316507427139836</c:v>
                </c:pt>
                <c:pt idx="13">
                  <c:v>0.28664508078480927</c:v>
                </c:pt>
                <c:pt idx="14">
                  <c:v>0.28738206063526583</c:v>
                </c:pt>
                <c:pt idx="15">
                  <c:v>0.26365573008751692</c:v>
                </c:pt>
                <c:pt idx="16">
                  <c:v>0.26416903795231939</c:v>
                </c:pt>
                <c:pt idx="17">
                  <c:v>0.26457649937233341</c:v>
                </c:pt>
                <c:pt idx="18">
                  <c:v>0.2213956207113949</c:v>
                </c:pt>
                <c:pt idx="19">
                  <c:v>0.21191611391983267</c:v>
                </c:pt>
                <c:pt idx="20">
                  <c:v>0.19538462511322044</c:v>
                </c:pt>
                <c:pt idx="21">
                  <c:v>0.19540541722380245</c:v>
                </c:pt>
                <c:pt idx="22">
                  <c:v>0.19533814267571389</c:v>
                </c:pt>
                <c:pt idx="23">
                  <c:v>0.19518603148108321</c:v>
                </c:pt>
                <c:pt idx="24">
                  <c:v>0.19495226105212846</c:v>
                </c:pt>
                <c:pt idx="25">
                  <c:v>0.19463990929518327</c:v>
                </c:pt>
                <c:pt idx="26">
                  <c:v>0.19425195749864244</c:v>
                </c:pt>
                <c:pt idx="27">
                  <c:v>0.19379129314043192</c:v>
                </c:pt>
                <c:pt idx="28">
                  <c:v>0.16981737771504668</c:v>
                </c:pt>
                <c:pt idx="29">
                  <c:v>0.16720140480394557</c:v>
                </c:pt>
                <c:pt idx="30">
                  <c:v>0.15899641643282003</c:v>
                </c:pt>
                <c:pt idx="31">
                  <c:v>0.15794754454259574</c:v>
                </c:pt>
                <c:pt idx="32">
                  <c:v>0.15665602668827427</c:v>
                </c:pt>
              </c:numCache>
            </c:numRef>
          </c:val>
          <c:smooth val="0"/>
        </c:ser>
        <c:ser>
          <c:idx val="0"/>
          <c:order val="1"/>
          <c:tx>
            <c:v>New Method</c:v>
          </c:tx>
          <c:cat>
            <c:numRef>
              <c:f>'2012'!$F$4:$AL$4</c:f>
              <c:numCache>
                <c:formatCode>m/d/yyyy</c:formatCode>
                <c:ptCount val="33"/>
                <c:pt idx="0">
                  <c:v>40724</c:v>
                </c:pt>
                <c:pt idx="1">
                  <c:v>41090</c:v>
                </c:pt>
                <c:pt idx="2">
                  <c:v>41455</c:v>
                </c:pt>
                <c:pt idx="3">
                  <c:v>41820</c:v>
                </c:pt>
                <c:pt idx="4">
                  <c:v>42185</c:v>
                </c:pt>
                <c:pt idx="5">
                  <c:v>42551</c:v>
                </c:pt>
                <c:pt idx="6">
                  <c:v>42916</c:v>
                </c:pt>
                <c:pt idx="7">
                  <c:v>43281</c:v>
                </c:pt>
                <c:pt idx="8">
                  <c:v>43646</c:v>
                </c:pt>
                <c:pt idx="9">
                  <c:v>44012</c:v>
                </c:pt>
                <c:pt idx="10">
                  <c:v>44377</c:v>
                </c:pt>
                <c:pt idx="11">
                  <c:v>44742</c:v>
                </c:pt>
                <c:pt idx="12">
                  <c:v>45107</c:v>
                </c:pt>
                <c:pt idx="13">
                  <c:v>45473</c:v>
                </c:pt>
                <c:pt idx="14">
                  <c:v>45838</c:v>
                </c:pt>
                <c:pt idx="15">
                  <c:v>46203</c:v>
                </c:pt>
                <c:pt idx="16">
                  <c:v>46568</c:v>
                </c:pt>
                <c:pt idx="17">
                  <c:v>46934</c:v>
                </c:pt>
                <c:pt idx="18">
                  <c:v>47299</c:v>
                </c:pt>
                <c:pt idx="19">
                  <c:v>47664</c:v>
                </c:pt>
                <c:pt idx="20">
                  <c:v>48029</c:v>
                </c:pt>
                <c:pt idx="21">
                  <c:v>48395</c:v>
                </c:pt>
                <c:pt idx="22">
                  <c:v>48760</c:v>
                </c:pt>
                <c:pt idx="23">
                  <c:v>49125</c:v>
                </c:pt>
                <c:pt idx="24">
                  <c:v>49490</c:v>
                </c:pt>
                <c:pt idx="25">
                  <c:v>49856</c:v>
                </c:pt>
                <c:pt idx="26">
                  <c:v>50221</c:v>
                </c:pt>
                <c:pt idx="27">
                  <c:v>50586</c:v>
                </c:pt>
                <c:pt idx="28">
                  <c:v>50951</c:v>
                </c:pt>
                <c:pt idx="29">
                  <c:v>51317</c:v>
                </c:pt>
                <c:pt idx="30">
                  <c:v>51682</c:v>
                </c:pt>
                <c:pt idx="31">
                  <c:v>52047</c:v>
                </c:pt>
                <c:pt idx="32">
                  <c:v>52412</c:v>
                </c:pt>
              </c:numCache>
            </c:numRef>
          </c:cat>
          <c:val>
            <c:numRef>
              <c:f>'2013'!$F$11:$AL$11</c:f>
              <c:numCache>
                <c:formatCode>0.000%</c:formatCode>
                <c:ptCount val="33"/>
                <c:pt idx="0">
                  <c:v>0.27383000000000002</c:v>
                </c:pt>
                <c:pt idx="1">
                  <c:v>0.29782817212389845</c:v>
                </c:pt>
                <c:pt idx="2">
                  <c:v>0.31331391363307715</c:v>
                </c:pt>
                <c:pt idx="3">
                  <c:v>0.32770278193270108</c:v>
                </c:pt>
                <c:pt idx="4">
                  <c:v>0.34209852435057692</c:v>
                </c:pt>
                <c:pt idx="5">
                  <c:v>0.35647390795023332</c:v>
                </c:pt>
                <c:pt idx="6">
                  <c:v>0.37082815790455315</c:v>
                </c:pt>
                <c:pt idx="7">
                  <c:v>0.36967477648477137</c:v>
                </c:pt>
                <c:pt idx="8">
                  <c:v>0.36846464034050697</c:v>
                </c:pt>
                <c:pt idx="9">
                  <c:v>0.36722428177947952</c:v>
                </c:pt>
                <c:pt idx="10">
                  <c:v>0.36598023064344531</c:v>
                </c:pt>
                <c:pt idx="11">
                  <c:v>0.36473257551036709</c:v>
                </c:pt>
                <c:pt idx="12">
                  <c:v>0.32873005691134022</c:v>
                </c:pt>
                <c:pt idx="13">
                  <c:v>0.3301005013711617</c:v>
                </c:pt>
                <c:pt idx="14">
                  <c:v>0.32884254422313131</c:v>
                </c:pt>
                <c:pt idx="15">
                  <c:v>0.30323188267763335</c:v>
                </c:pt>
                <c:pt idx="16">
                  <c:v>0.30196746192069612</c:v>
                </c:pt>
                <c:pt idx="17">
                  <c:v>0.3006999247689795</c:v>
                </c:pt>
                <c:pt idx="18">
                  <c:v>0.25594309502142343</c:v>
                </c:pt>
                <c:pt idx="19">
                  <c:v>0.24498304560594408</c:v>
                </c:pt>
                <c:pt idx="20">
                  <c:v>0.22706289675974409</c:v>
                </c:pt>
                <c:pt idx="21">
                  <c:v>0.22578362022305215</c:v>
                </c:pt>
                <c:pt idx="22">
                  <c:v>0.22450158157992767</c:v>
                </c:pt>
                <c:pt idx="23">
                  <c:v>0.22321684655313473</c:v>
                </c:pt>
                <c:pt idx="24">
                  <c:v>0.22192947925108153</c:v>
                </c:pt>
                <c:pt idx="25">
                  <c:v>0.22063954220747506</c:v>
                </c:pt>
                <c:pt idx="26">
                  <c:v>0.21934709642000003</c:v>
                </c:pt>
                <c:pt idx="27">
                  <c:v>0.21805220138804843</c:v>
                </c:pt>
                <c:pt idx="28">
                  <c:v>0.17782583873833585</c:v>
                </c:pt>
                <c:pt idx="29">
                  <c:v>0.15898816541551952</c:v>
                </c:pt>
                <c:pt idx="30">
                  <c:v>0.13463831399492221</c:v>
                </c:pt>
                <c:pt idx="31">
                  <c:v>7.4338512926767603E-2</c:v>
                </c:pt>
                <c:pt idx="32">
                  <c:v>6.25E-2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586048"/>
        <c:axId val="85689088"/>
      </c:lineChart>
      <c:dateAx>
        <c:axId val="8358604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sz="800" baseline="0"/>
            </a:pPr>
            <a:endParaRPr lang="en-US"/>
          </a:p>
        </c:txPr>
        <c:crossAx val="85689088"/>
        <c:crosses val="autoZero"/>
        <c:auto val="1"/>
        <c:lblOffset val="100"/>
        <c:baseTimeUnit val="years"/>
      </c:dateAx>
      <c:valAx>
        <c:axId val="85689088"/>
        <c:scaling>
          <c:orientation val="minMax"/>
        </c:scaling>
        <c:delete val="0"/>
        <c:axPos val="l"/>
        <c:majorGridlines/>
        <c:numFmt formatCode="0.000%" sourceLinked="1"/>
        <c:majorTickMark val="out"/>
        <c:minorTickMark val="none"/>
        <c:tickLblPos val="nextTo"/>
        <c:crossAx val="8358604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468255626894832"/>
          <c:y val="5.1400554097404488E-2"/>
          <c:w val="0.78275855050137366"/>
          <c:h val="0.71255030621172355"/>
        </c:manualLayout>
      </c:layout>
      <c:lineChart>
        <c:grouping val="standard"/>
        <c:varyColors val="0"/>
        <c:ser>
          <c:idx val="1"/>
          <c:order val="0"/>
          <c:tx>
            <c:v>Current Method</c:v>
          </c:tx>
          <c:cat>
            <c:numRef>
              <c:f>'2012'!$F$4:$AL$4</c:f>
              <c:numCache>
                <c:formatCode>m/d/yyyy</c:formatCode>
                <c:ptCount val="33"/>
                <c:pt idx="0">
                  <c:v>40724</c:v>
                </c:pt>
                <c:pt idx="1">
                  <c:v>41090</c:v>
                </c:pt>
                <c:pt idx="2">
                  <c:v>41455</c:v>
                </c:pt>
                <c:pt idx="3">
                  <c:v>41820</c:v>
                </c:pt>
                <c:pt idx="4">
                  <c:v>42185</c:v>
                </c:pt>
                <c:pt idx="5">
                  <c:v>42551</c:v>
                </c:pt>
                <c:pt idx="6">
                  <c:v>42916</c:v>
                </c:pt>
                <c:pt idx="7">
                  <c:v>43281</c:v>
                </c:pt>
                <c:pt idx="8">
                  <c:v>43646</c:v>
                </c:pt>
                <c:pt idx="9">
                  <c:v>44012</c:v>
                </c:pt>
                <c:pt idx="10">
                  <c:v>44377</c:v>
                </c:pt>
                <c:pt idx="11">
                  <c:v>44742</c:v>
                </c:pt>
                <c:pt idx="12">
                  <c:v>45107</c:v>
                </c:pt>
                <c:pt idx="13">
                  <c:v>45473</c:v>
                </c:pt>
                <c:pt idx="14">
                  <c:v>45838</c:v>
                </c:pt>
                <c:pt idx="15">
                  <c:v>46203</c:v>
                </c:pt>
                <c:pt idx="16">
                  <c:v>46568</c:v>
                </c:pt>
                <c:pt idx="17">
                  <c:v>46934</c:v>
                </c:pt>
                <c:pt idx="18">
                  <c:v>47299</c:v>
                </c:pt>
                <c:pt idx="19">
                  <c:v>47664</c:v>
                </c:pt>
                <c:pt idx="20">
                  <c:v>48029</c:v>
                </c:pt>
                <c:pt idx="21">
                  <c:v>48395</c:v>
                </c:pt>
                <c:pt idx="22">
                  <c:v>48760</c:v>
                </c:pt>
                <c:pt idx="23">
                  <c:v>49125</c:v>
                </c:pt>
                <c:pt idx="24">
                  <c:v>49490</c:v>
                </c:pt>
                <c:pt idx="25">
                  <c:v>49856</c:v>
                </c:pt>
                <c:pt idx="26">
                  <c:v>50221</c:v>
                </c:pt>
                <c:pt idx="27">
                  <c:v>50586</c:v>
                </c:pt>
                <c:pt idx="28">
                  <c:v>50951</c:v>
                </c:pt>
                <c:pt idx="29">
                  <c:v>51317</c:v>
                </c:pt>
                <c:pt idx="30">
                  <c:v>51682</c:v>
                </c:pt>
                <c:pt idx="31">
                  <c:v>52047</c:v>
                </c:pt>
                <c:pt idx="32">
                  <c:v>52412</c:v>
                </c:pt>
              </c:numCache>
            </c:numRef>
          </c:cat>
          <c:val>
            <c:numRef>
              <c:f>'2012'!$F$11:$AL$11</c:f>
              <c:numCache>
                <c:formatCode>0.000%</c:formatCode>
                <c:ptCount val="33"/>
                <c:pt idx="0">
                  <c:v>0.38541999999999998</c:v>
                </c:pt>
                <c:pt idx="1">
                  <c:v>0.41456222199412635</c:v>
                </c:pt>
                <c:pt idx="2">
                  <c:v>0.41722143065701028</c:v>
                </c:pt>
                <c:pt idx="3">
                  <c:v>0.41464380764255337</c:v>
                </c:pt>
                <c:pt idx="4">
                  <c:v>0.41166114982448354</c:v>
                </c:pt>
                <c:pt idx="5">
                  <c:v>0.40828448996362099</c:v>
                </c:pt>
                <c:pt idx="6">
                  <c:v>0.40477545816346955</c:v>
                </c:pt>
                <c:pt idx="7">
                  <c:v>0.40113921814482101</c:v>
                </c:pt>
                <c:pt idx="8">
                  <c:v>0.39738076896621588</c:v>
                </c:pt>
                <c:pt idx="9">
                  <c:v>0.39388015533229481</c:v>
                </c:pt>
                <c:pt idx="10">
                  <c:v>0.39026398852176214</c:v>
                </c:pt>
                <c:pt idx="11">
                  <c:v>0.38653675304927787</c:v>
                </c:pt>
                <c:pt idx="12">
                  <c:v>0.38270279228858484</c:v>
                </c:pt>
                <c:pt idx="13">
                  <c:v>0.37876631149315276</c:v>
                </c:pt>
                <c:pt idx="14">
                  <c:v>0.37473138183336369</c:v>
                </c:pt>
                <c:pt idx="15">
                  <c:v>0.37060194432059146</c:v>
                </c:pt>
                <c:pt idx="16">
                  <c:v>0.36638181362126909</c:v>
                </c:pt>
                <c:pt idx="17">
                  <c:v>0.36207468176395541</c:v>
                </c:pt>
                <c:pt idx="18">
                  <c:v>0.33560918888740943</c:v>
                </c:pt>
                <c:pt idx="19">
                  <c:v>0.32795312418923572</c:v>
                </c:pt>
                <c:pt idx="20">
                  <c:v>0.30492457533107598</c:v>
                </c:pt>
                <c:pt idx="21">
                  <c:v>0.3003039670082967</c:v>
                </c:pt>
                <c:pt idx="22">
                  <c:v>0.29561303092093782</c:v>
                </c:pt>
                <c:pt idx="23">
                  <c:v>0.29263924544461506</c:v>
                </c:pt>
                <c:pt idx="24">
                  <c:v>0.29239104471717092</c:v>
                </c:pt>
                <c:pt idx="25">
                  <c:v>0.29208126620997249</c:v>
                </c:pt>
                <c:pt idx="26">
                  <c:v>0.29171265656883022</c:v>
                </c:pt>
                <c:pt idx="27">
                  <c:v>0.30134379539707834</c:v>
                </c:pt>
                <c:pt idx="28">
                  <c:v>0.28158059500133958</c:v>
                </c:pt>
                <c:pt idx="29">
                  <c:v>0.27545483240271496</c:v>
                </c:pt>
                <c:pt idx="30">
                  <c:v>0.26903505885148454</c:v>
                </c:pt>
                <c:pt idx="31">
                  <c:v>0.26628600448968254</c:v>
                </c:pt>
                <c:pt idx="32">
                  <c:v>0.26358302137592393</c:v>
                </c:pt>
              </c:numCache>
            </c:numRef>
          </c:val>
          <c:smooth val="0"/>
        </c:ser>
        <c:ser>
          <c:idx val="0"/>
          <c:order val="1"/>
          <c:tx>
            <c:v>New Method</c:v>
          </c:tx>
          <c:cat>
            <c:numRef>
              <c:f>'2012'!$F$4:$AL$4</c:f>
              <c:numCache>
                <c:formatCode>m/d/yyyy</c:formatCode>
                <c:ptCount val="33"/>
                <c:pt idx="0">
                  <c:v>40724</c:v>
                </c:pt>
                <c:pt idx="1">
                  <c:v>41090</c:v>
                </c:pt>
                <c:pt idx="2">
                  <c:v>41455</c:v>
                </c:pt>
                <c:pt idx="3">
                  <c:v>41820</c:v>
                </c:pt>
                <c:pt idx="4">
                  <c:v>42185</c:v>
                </c:pt>
                <c:pt idx="5">
                  <c:v>42551</c:v>
                </c:pt>
                <c:pt idx="6">
                  <c:v>42916</c:v>
                </c:pt>
                <c:pt idx="7">
                  <c:v>43281</c:v>
                </c:pt>
                <c:pt idx="8">
                  <c:v>43646</c:v>
                </c:pt>
                <c:pt idx="9">
                  <c:v>44012</c:v>
                </c:pt>
                <c:pt idx="10">
                  <c:v>44377</c:v>
                </c:pt>
                <c:pt idx="11">
                  <c:v>44742</c:v>
                </c:pt>
                <c:pt idx="12">
                  <c:v>45107</c:v>
                </c:pt>
                <c:pt idx="13">
                  <c:v>45473</c:v>
                </c:pt>
                <c:pt idx="14">
                  <c:v>45838</c:v>
                </c:pt>
                <c:pt idx="15">
                  <c:v>46203</c:v>
                </c:pt>
                <c:pt idx="16">
                  <c:v>46568</c:v>
                </c:pt>
                <c:pt idx="17">
                  <c:v>46934</c:v>
                </c:pt>
                <c:pt idx="18">
                  <c:v>47299</c:v>
                </c:pt>
                <c:pt idx="19">
                  <c:v>47664</c:v>
                </c:pt>
                <c:pt idx="20">
                  <c:v>48029</c:v>
                </c:pt>
                <c:pt idx="21">
                  <c:v>48395</c:v>
                </c:pt>
                <c:pt idx="22">
                  <c:v>48760</c:v>
                </c:pt>
                <c:pt idx="23">
                  <c:v>49125</c:v>
                </c:pt>
                <c:pt idx="24">
                  <c:v>49490</c:v>
                </c:pt>
                <c:pt idx="25">
                  <c:v>49856</c:v>
                </c:pt>
                <c:pt idx="26">
                  <c:v>50221</c:v>
                </c:pt>
                <c:pt idx="27">
                  <c:v>50586</c:v>
                </c:pt>
                <c:pt idx="28">
                  <c:v>50951</c:v>
                </c:pt>
                <c:pt idx="29">
                  <c:v>51317</c:v>
                </c:pt>
                <c:pt idx="30">
                  <c:v>51682</c:v>
                </c:pt>
                <c:pt idx="31">
                  <c:v>52047</c:v>
                </c:pt>
                <c:pt idx="32">
                  <c:v>52412</c:v>
                </c:pt>
              </c:numCache>
            </c:numRef>
          </c:cat>
          <c:val>
            <c:numRef>
              <c:f>'2013'!$F$11:$AL$11</c:f>
              <c:numCache>
                <c:formatCode>0.000%</c:formatCode>
                <c:ptCount val="33"/>
                <c:pt idx="0">
                  <c:v>0.38541999999999998</c:v>
                </c:pt>
                <c:pt idx="1">
                  <c:v>0.41456222199412635</c:v>
                </c:pt>
                <c:pt idx="2">
                  <c:v>0.43064724865228854</c:v>
                </c:pt>
                <c:pt idx="3">
                  <c:v>0.44219306953970305</c:v>
                </c:pt>
                <c:pt idx="4">
                  <c:v>0.45371436736556481</c:v>
                </c:pt>
                <c:pt idx="5">
                  <c:v>0.46515134508931</c:v>
                </c:pt>
                <c:pt idx="6">
                  <c:v>0.47650320746789809</c:v>
                </c:pt>
                <c:pt idx="7">
                  <c:v>0.47168415118646023</c:v>
                </c:pt>
                <c:pt idx="8">
                  <c:v>0.46674315014699452</c:v>
                </c:pt>
                <c:pt idx="9">
                  <c:v>0.46173928079786597</c:v>
                </c:pt>
                <c:pt idx="10">
                  <c:v>0.45673161658728401</c:v>
                </c:pt>
                <c:pt idx="11">
                  <c:v>0.45172024599230459</c:v>
                </c:pt>
                <c:pt idx="12">
                  <c:v>0.44670525531671257</c:v>
                </c:pt>
                <c:pt idx="13">
                  <c:v>0.4416867287444039</c:v>
                </c:pt>
                <c:pt idx="14">
                  <c:v>0.43666474839145575</c:v>
                </c:pt>
                <c:pt idx="15">
                  <c:v>0.43163939435692028</c:v>
                </c:pt>
                <c:pt idx="16">
                  <c:v>0.42661074477236749</c:v>
                </c:pt>
                <c:pt idx="17">
                  <c:v>0.42157887585021342</c:v>
                </c:pt>
                <c:pt idx="18">
                  <c:v>0.39446892907593856</c:v>
                </c:pt>
                <c:pt idx="19">
                  <c:v>0.38624530870093904</c:v>
                </c:pt>
                <c:pt idx="20">
                  <c:v>0.3627228277892407</c:v>
                </c:pt>
                <c:pt idx="21">
                  <c:v>0.35767880688355547</c:v>
                </c:pt>
                <c:pt idx="22">
                  <c:v>0.35263192052501652</c:v>
                </c:pt>
                <c:pt idx="23">
                  <c:v>0.34936673436151766</c:v>
                </c:pt>
                <c:pt idx="24">
                  <c:v>0.34890477727208807</c:v>
                </c:pt>
                <c:pt idx="25">
                  <c:v>0.34851513302857373</c:v>
                </c:pt>
                <c:pt idx="26">
                  <c:v>0.34824092945678264</c:v>
                </c:pt>
                <c:pt idx="27">
                  <c:v>0.35813818063489289</c:v>
                </c:pt>
                <c:pt idx="28">
                  <c:v>0.32272529398282229</c:v>
                </c:pt>
                <c:pt idx="29">
                  <c:v>0.30106542056076652</c:v>
                </c:pt>
                <c:pt idx="30">
                  <c:v>0.27922556733377313</c:v>
                </c:pt>
                <c:pt idx="31">
                  <c:v>0.1124177418569801</c:v>
                </c:pt>
                <c:pt idx="32">
                  <c:v>0.105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312192"/>
        <c:axId val="100313728"/>
      </c:lineChart>
      <c:dateAx>
        <c:axId val="10031219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sz="800" baseline="0"/>
            </a:pPr>
            <a:endParaRPr lang="en-US"/>
          </a:p>
        </c:txPr>
        <c:crossAx val="100313728"/>
        <c:crosses val="autoZero"/>
        <c:auto val="1"/>
        <c:lblOffset val="100"/>
        <c:baseTimeUnit val="years"/>
      </c:dateAx>
      <c:valAx>
        <c:axId val="100313728"/>
        <c:scaling>
          <c:orientation val="minMax"/>
        </c:scaling>
        <c:delete val="0"/>
        <c:axPos val="l"/>
        <c:majorGridlines/>
        <c:numFmt formatCode="0.000%" sourceLinked="1"/>
        <c:majorTickMark val="out"/>
        <c:minorTickMark val="none"/>
        <c:tickLblPos val="nextTo"/>
        <c:crossAx val="10031219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Summary!$A$8</c:f>
              <c:strCache>
                <c:ptCount val="1"/>
                <c:pt idx="0">
                  <c:v>Current UAL</c:v>
                </c:pt>
              </c:strCache>
            </c:strRef>
          </c:tx>
          <c:cat>
            <c:numRef>
              <c:f>'2012'!$B$4:$AL$4</c:f>
              <c:numCache>
                <c:formatCode>m/d/yyyy</c:formatCode>
                <c:ptCount val="37"/>
                <c:pt idx="0">
                  <c:v>39263</c:v>
                </c:pt>
                <c:pt idx="1">
                  <c:v>39629</c:v>
                </c:pt>
                <c:pt idx="2">
                  <c:v>39994</c:v>
                </c:pt>
                <c:pt idx="3">
                  <c:v>40359</c:v>
                </c:pt>
                <c:pt idx="4">
                  <c:v>40724</c:v>
                </c:pt>
                <c:pt idx="5">
                  <c:v>41090</c:v>
                </c:pt>
                <c:pt idx="6">
                  <c:v>41455</c:v>
                </c:pt>
                <c:pt idx="7">
                  <c:v>41820</c:v>
                </c:pt>
                <c:pt idx="8">
                  <c:v>42185</c:v>
                </c:pt>
                <c:pt idx="9">
                  <c:v>42551</c:v>
                </c:pt>
                <c:pt idx="10">
                  <c:v>42916</c:v>
                </c:pt>
                <c:pt idx="11">
                  <c:v>43281</c:v>
                </c:pt>
                <c:pt idx="12">
                  <c:v>43646</c:v>
                </c:pt>
                <c:pt idx="13">
                  <c:v>44012</c:v>
                </c:pt>
                <c:pt idx="14">
                  <c:v>44377</c:v>
                </c:pt>
                <c:pt idx="15">
                  <c:v>44742</c:v>
                </c:pt>
                <c:pt idx="16">
                  <c:v>45107</c:v>
                </c:pt>
                <c:pt idx="17">
                  <c:v>45473</c:v>
                </c:pt>
                <c:pt idx="18">
                  <c:v>45838</c:v>
                </c:pt>
                <c:pt idx="19">
                  <c:v>46203</c:v>
                </c:pt>
                <c:pt idx="20">
                  <c:v>46568</c:v>
                </c:pt>
                <c:pt idx="21">
                  <c:v>46934</c:v>
                </c:pt>
                <c:pt idx="22">
                  <c:v>47299</c:v>
                </c:pt>
                <c:pt idx="23">
                  <c:v>47664</c:v>
                </c:pt>
                <c:pt idx="24">
                  <c:v>48029</c:v>
                </c:pt>
                <c:pt idx="25">
                  <c:v>48395</c:v>
                </c:pt>
                <c:pt idx="26">
                  <c:v>48760</c:v>
                </c:pt>
                <c:pt idx="27">
                  <c:v>49125</c:v>
                </c:pt>
                <c:pt idx="28">
                  <c:v>49490</c:v>
                </c:pt>
                <c:pt idx="29">
                  <c:v>49856</c:v>
                </c:pt>
                <c:pt idx="30">
                  <c:v>50221</c:v>
                </c:pt>
                <c:pt idx="31">
                  <c:v>50586</c:v>
                </c:pt>
                <c:pt idx="32">
                  <c:v>50951</c:v>
                </c:pt>
                <c:pt idx="33">
                  <c:v>51317</c:v>
                </c:pt>
                <c:pt idx="34">
                  <c:v>51682</c:v>
                </c:pt>
                <c:pt idx="35">
                  <c:v>52047</c:v>
                </c:pt>
                <c:pt idx="36">
                  <c:v>52412</c:v>
                </c:pt>
              </c:numCache>
            </c:numRef>
          </c:cat>
          <c:val>
            <c:numRef>
              <c:f>'2012'!$B$193:$AL$193</c:f>
              <c:numCache>
                <c:formatCode>_(* #,##0_);_(* \(#,##0\);_(* "-"??_);_(@_)</c:formatCode>
                <c:ptCount val="37"/>
                <c:pt idx="0">
                  <c:v>-413008</c:v>
                </c:pt>
                <c:pt idx="1">
                  <c:v>20047107</c:v>
                </c:pt>
                <c:pt idx="2">
                  <c:v>79774475</c:v>
                </c:pt>
                <c:pt idx="3">
                  <c:v>77846261</c:v>
                </c:pt>
                <c:pt idx="4">
                  <c:v>69915454</c:v>
                </c:pt>
                <c:pt idx="5">
                  <c:v>83960536</c:v>
                </c:pt>
                <c:pt idx="6">
                  <c:v>80675655.768755019</c:v>
                </c:pt>
                <c:pt idx="7">
                  <c:v>80678638.818855494</c:v>
                </c:pt>
                <c:pt idx="8">
                  <c:v>82127864.86061132</c:v>
                </c:pt>
                <c:pt idx="9">
                  <c:v>83410964.610758007</c:v>
                </c:pt>
                <c:pt idx="10">
                  <c:v>84558528.100607276</c:v>
                </c:pt>
                <c:pt idx="11">
                  <c:v>85557900.573123634</c:v>
                </c:pt>
                <c:pt idx="12">
                  <c:v>86395530.51312539</c:v>
                </c:pt>
                <c:pt idx="13">
                  <c:v>87054019.960520655</c:v>
                </c:pt>
                <c:pt idx="14">
                  <c:v>87514539.687131315</c:v>
                </c:pt>
                <c:pt idx="15">
                  <c:v>87756718.498006642</c:v>
                </c:pt>
                <c:pt idx="16">
                  <c:v>87755794.898349583</c:v>
                </c:pt>
                <c:pt idx="17">
                  <c:v>87487524.37486124</c:v>
                </c:pt>
                <c:pt idx="18">
                  <c:v>86925695.115484118</c:v>
                </c:pt>
                <c:pt idx="19">
                  <c:v>87110246.110606253</c:v>
                </c:pt>
                <c:pt idx="20">
                  <c:v>86971347.411922336</c:v>
                </c:pt>
                <c:pt idx="21">
                  <c:v>86559691.786036372</c:v>
                </c:pt>
                <c:pt idx="22">
                  <c:v>86666861.183774054</c:v>
                </c:pt>
                <c:pt idx="23">
                  <c:v>86532364.581811368</c:v>
                </c:pt>
                <c:pt idx="24">
                  <c:v>86132644.253403544</c:v>
                </c:pt>
                <c:pt idx="25">
                  <c:v>87038439.834110975</c:v>
                </c:pt>
                <c:pt idx="26">
                  <c:v>88159885.982057095</c:v>
                </c:pt>
                <c:pt idx="27">
                  <c:v>89801660.957590222</c:v>
                </c:pt>
                <c:pt idx="28">
                  <c:v>91369960.939588547</c:v>
                </c:pt>
                <c:pt idx="29">
                  <c:v>92855622.122629046</c:v>
                </c:pt>
                <c:pt idx="30">
                  <c:v>94248723.026600003</c:v>
                </c:pt>
                <c:pt idx="31">
                  <c:v>95538524.069524765</c:v>
                </c:pt>
                <c:pt idx="32">
                  <c:v>96713404.507715225</c:v>
                </c:pt>
                <c:pt idx="33">
                  <c:v>97760794.602364659</c:v>
                </c:pt>
                <c:pt idx="34">
                  <c:v>98733573.00610137</c:v>
                </c:pt>
                <c:pt idx="35">
                  <c:v>100798621.83988357</c:v>
                </c:pt>
                <c:pt idx="36">
                  <c:v>103019597.05432987</c:v>
                </c:pt>
              </c:numCache>
            </c:numRef>
          </c:val>
          <c:smooth val="0"/>
        </c:ser>
        <c:ser>
          <c:idx val="9"/>
          <c:order val="1"/>
          <c:tx>
            <c:strRef>
              <c:f>Summary!$A$15</c:f>
              <c:strCache>
                <c:ptCount val="1"/>
                <c:pt idx="0">
                  <c:v>New UAL</c:v>
                </c:pt>
              </c:strCache>
            </c:strRef>
          </c:tx>
          <c:cat>
            <c:numRef>
              <c:f>'2012'!$B$4:$AL$4</c:f>
              <c:numCache>
                <c:formatCode>m/d/yyyy</c:formatCode>
                <c:ptCount val="37"/>
                <c:pt idx="0">
                  <c:v>39263</c:v>
                </c:pt>
                <c:pt idx="1">
                  <c:v>39629</c:v>
                </c:pt>
                <c:pt idx="2">
                  <c:v>39994</c:v>
                </c:pt>
                <c:pt idx="3">
                  <c:v>40359</c:v>
                </c:pt>
                <c:pt idx="4">
                  <c:v>40724</c:v>
                </c:pt>
                <c:pt idx="5">
                  <c:v>41090</c:v>
                </c:pt>
                <c:pt idx="6">
                  <c:v>41455</c:v>
                </c:pt>
                <c:pt idx="7">
                  <c:v>41820</c:v>
                </c:pt>
                <c:pt idx="8">
                  <c:v>42185</c:v>
                </c:pt>
                <c:pt idx="9">
                  <c:v>42551</c:v>
                </c:pt>
                <c:pt idx="10">
                  <c:v>42916</c:v>
                </c:pt>
                <c:pt idx="11">
                  <c:v>43281</c:v>
                </c:pt>
                <c:pt idx="12">
                  <c:v>43646</c:v>
                </c:pt>
                <c:pt idx="13">
                  <c:v>44012</c:v>
                </c:pt>
                <c:pt idx="14">
                  <c:v>44377</c:v>
                </c:pt>
                <c:pt idx="15">
                  <c:v>44742</c:v>
                </c:pt>
                <c:pt idx="16">
                  <c:v>45107</c:v>
                </c:pt>
                <c:pt idx="17">
                  <c:v>45473</c:v>
                </c:pt>
                <c:pt idx="18">
                  <c:v>45838</c:v>
                </c:pt>
                <c:pt idx="19">
                  <c:v>46203</c:v>
                </c:pt>
                <c:pt idx="20">
                  <c:v>46568</c:v>
                </c:pt>
                <c:pt idx="21">
                  <c:v>46934</c:v>
                </c:pt>
                <c:pt idx="22">
                  <c:v>47299</c:v>
                </c:pt>
                <c:pt idx="23">
                  <c:v>47664</c:v>
                </c:pt>
                <c:pt idx="24">
                  <c:v>48029</c:v>
                </c:pt>
                <c:pt idx="25">
                  <c:v>48395</c:v>
                </c:pt>
                <c:pt idx="26">
                  <c:v>48760</c:v>
                </c:pt>
                <c:pt idx="27">
                  <c:v>49125</c:v>
                </c:pt>
                <c:pt idx="28">
                  <c:v>49490</c:v>
                </c:pt>
                <c:pt idx="29">
                  <c:v>49856</c:v>
                </c:pt>
                <c:pt idx="30">
                  <c:v>50221</c:v>
                </c:pt>
                <c:pt idx="31">
                  <c:v>50586</c:v>
                </c:pt>
                <c:pt idx="32">
                  <c:v>50951</c:v>
                </c:pt>
                <c:pt idx="33">
                  <c:v>51317</c:v>
                </c:pt>
                <c:pt idx="34">
                  <c:v>51682</c:v>
                </c:pt>
                <c:pt idx="35">
                  <c:v>52047</c:v>
                </c:pt>
                <c:pt idx="36">
                  <c:v>52412</c:v>
                </c:pt>
              </c:numCache>
            </c:numRef>
          </c:cat>
          <c:val>
            <c:numRef>
              <c:f>'2013'!$B$197:$AL$197</c:f>
              <c:numCache>
                <c:formatCode>_(* #,##0_);_(* \(#,##0\);_(* "-"??_);_(@_)</c:formatCode>
                <c:ptCount val="37"/>
                <c:pt idx="0">
                  <c:v>-413008</c:v>
                </c:pt>
                <c:pt idx="1">
                  <c:v>20047107</c:v>
                </c:pt>
                <c:pt idx="2">
                  <c:v>79774475</c:v>
                </c:pt>
                <c:pt idx="3">
                  <c:v>77846261</c:v>
                </c:pt>
                <c:pt idx="4">
                  <c:v>69915454</c:v>
                </c:pt>
                <c:pt idx="5">
                  <c:v>83960536</c:v>
                </c:pt>
                <c:pt idx="6">
                  <c:v>80675655.768755019</c:v>
                </c:pt>
                <c:pt idx="7">
                  <c:v>80678638.818855494</c:v>
                </c:pt>
                <c:pt idx="8">
                  <c:v>82127864.86061132</c:v>
                </c:pt>
                <c:pt idx="9">
                  <c:v>83153125.312035143</c:v>
                </c:pt>
                <c:pt idx="10">
                  <c:v>83734419.519830048</c:v>
                </c:pt>
                <c:pt idx="11">
                  <c:v>83811681.731663853</c:v>
                </c:pt>
                <c:pt idx="12">
                  <c:v>83319879.754966617</c:v>
                </c:pt>
                <c:pt idx="13">
                  <c:v>82187998.413073063</c:v>
                </c:pt>
                <c:pt idx="14">
                  <c:v>80749184.397527665</c:v>
                </c:pt>
                <c:pt idx="15">
                  <c:v>78975317.990999281</c:v>
                </c:pt>
                <c:pt idx="16">
                  <c:v>76835364.590548575</c:v>
                </c:pt>
                <c:pt idx="17">
                  <c:v>74295069.009696424</c:v>
                </c:pt>
                <c:pt idx="18">
                  <c:v>71317409.453352571</c:v>
                </c:pt>
                <c:pt idx="19">
                  <c:v>68930653.991201937</c:v>
                </c:pt>
                <c:pt idx="20">
                  <c:v>66052374.508534908</c:v>
                </c:pt>
                <c:pt idx="21">
                  <c:v>62719667.026959717</c:v>
                </c:pt>
                <c:pt idx="22">
                  <c:v>59709438.0871557</c:v>
                </c:pt>
                <c:pt idx="23">
                  <c:v>56245363.250089347</c:v>
                </c:pt>
                <c:pt idx="24">
                  <c:v>52286804.309746504</c:v>
                </c:pt>
                <c:pt idx="25">
                  <c:v>49386075.247349858</c:v>
                </c:pt>
                <c:pt idx="26">
                  <c:v>46433439.374628067</c:v>
                </c:pt>
                <c:pt idx="27">
                  <c:v>43712147.345312357</c:v>
                </c:pt>
                <c:pt idx="28">
                  <c:v>40605287.541381001</c:v>
                </c:pt>
                <c:pt idx="29">
                  <c:v>37078783.51393342</c:v>
                </c:pt>
                <c:pt idx="30">
                  <c:v>33095857.648625255</c:v>
                </c:pt>
                <c:pt idx="31">
                  <c:v>28616824.501692295</c:v>
                </c:pt>
                <c:pt idx="32">
                  <c:v>23598868.522581339</c:v>
                </c:pt>
                <c:pt idx="33">
                  <c:v>17995804.989040971</c:v>
                </c:pt>
                <c:pt idx="34">
                  <c:v>11824293.245147467</c:v>
                </c:pt>
                <c:pt idx="35">
                  <c:v>6976094.3920636177</c:v>
                </c:pt>
                <c:pt idx="36">
                  <c:v>2577687.922586441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642816"/>
        <c:axId val="100644352"/>
      </c:lineChart>
      <c:dateAx>
        <c:axId val="10064281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00644352"/>
        <c:crosses val="autoZero"/>
        <c:auto val="1"/>
        <c:lblOffset val="100"/>
        <c:baseTimeUnit val="years"/>
      </c:dateAx>
      <c:valAx>
        <c:axId val="100644352"/>
        <c:scaling>
          <c:orientation val="minMax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crossAx val="10064281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870696625044936"/>
          <c:y val="2.8808958880139981E-2"/>
          <c:w val="0.81426601151556866"/>
          <c:h val="0.72525382327209098"/>
        </c:manualLayout>
      </c:layout>
      <c:lineChart>
        <c:grouping val="standard"/>
        <c:varyColors val="0"/>
        <c:ser>
          <c:idx val="2"/>
          <c:order val="0"/>
          <c:tx>
            <c:strRef>
              <c:f>Summary!$A$8</c:f>
              <c:strCache>
                <c:ptCount val="1"/>
                <c:pt idx="0">
                  <c:v>Current UAL</c:v>
                </c:pt>
              </c:strCache>
            </c:strRef>
          </c:tx>
          <c:cat>
            <c:numRef>
              <c:f>'2012'!$B$4:$AL$4</c:f>
              <c:numCache>
                <c:formatCode>m/d/yyyy</c:formatCode>
                <c:ptCount val="37"/>
                <c:pt idx="0">
                  <c:v>39263</c:v>
                </c:pt>
                <c:pt idx="1">
                  <c:v>39629</c:v>
                </c:pt>
                <c:pt idx="2">
                  <c:v>39994</c:v>
                </c:pt>
                <c:pt idx="3">
                  <c:v>40359</c:v>
                </c:pt>
                <c:pt idx="4">
                  <c:v>40724</c:v>
                </c:pt>
                <c:pt idx="5">
                  <c:v>41090</c:v>
                </c:pt>
                <c:pt idx="6">
                  <c:v>41455</c:v>
                </c:pt>
                <c:pt idx="7">
                  <c:v>41820</c:v>
                </c:pt>
                <c:pt idx="8">
                  <c:v>42185</c:v>
                </c:pt>
                <c:pt idx="9">
                  <c:v>42551</c:v>
                </c:pt>
                <c:pt idx="10">
                  <c:v>42916</c:v>
                </c:pt>
                <c:pt idx="11">
                  <c:v>43281</c:v>
                </c:pt>
                <c:pt idx="12">
                  <c:v>43646</c:v>
                </c:pt>
                <c:pt idx="13">
                  <c:v>44012</c:v>
                </c:pt>
                <c:pt idx="14">
                  <c:v>44377</c:v>
                </c:pt>
                <c:pt idx="15">
                  <c:v>44742</c:v>
                </c:pt>
                <c:pt idx="16">
                  <c:v>45107</c:v>
                </c:pt>
                <c:pt idx="17">
                  <c:v>45473</c:v>
                </c:pt>
                <c:pt idx="18">
                  <c:v>45838</c:v>
                </c:pt>
                <c:pt idx="19">
                  <c:v>46203</c:v>
                </c:pt>
                <c:pt idx="20">
                  <c:v>46568</c:v>
                </c:pt>
                <c:pt idx="21">
                  <c:v>46934</c:v>
                </c:pt>
                <c:pt idx="22">
                  <c:v>47299</c:v>
                </c:pt>
                <c:pt idx="23">
                  <c:v>47664</c:v>
                </c:pt>
                <c:pt idx="24">
                  <c:v>48029</c:v>
                </c:pt>
                <c:pt idx="25">
                  <c:v>48395</c:v>
                </c:pt>
                <c:pt idx="26">
                  <c:v>48760</c:v>
                </c:pt>
                <c:pt idx="27">
                  <c:v>49125</c:v>
                </c:pt>
                <c:pt idx="28">
                  <c:v>49490</c:v>
                </c:pt>
                <c:pt idx="29">
                  <c:v>49856</c:v>
                </c:pt>
                <c:pt idx="30">
                  <c:v>50221</c:v>
                </c:pt>
                <c:pt idx="31">
                  <c:v>50586</c:v>
                </c:pt>
                <c:pt idx="32">
                  <c:v>50951</c:v>
                </c:pt>
                <c:pt idx="33">
                  <c:v>51317</c:v>
                </c:pt>
                <c:pt idx="34">
                  <c:v>51682</c:v>
                </c:pt>
                <c:pt idx="35">
                  <c:v>52047</c:v>
                </c:pt>
                <c:pt idx="36">
                  <c:v>52412</c:v>
                </c:pt>
              </c:numCache>
            </c:numRef>
          </c:cat>
          <c:val>
            <c:numRef>
              <c:f>'2012'!$B$190:$AL$190</c:f>
              <c:numCache>
                <c:formatCode>_(* #,##0_);_(* \(#,##0\);_(* "-"??_);_(@_)</c:formatCode>
                <c:ptCount val="37"/>
                <c:pt idx="0">
                  <c:v>13686233</c:v>
                </c:pt>
                <c:pt idx="1">
                  <c:v>35835342</c:v>
                </c:pt>
                <c:pt idx="2">
                  <c:v>83442589</c:v>
                </c:pt>
                <c:pt idx="3">
                  <c:v>81189970</c:v>
                </c:pt>
                <c:pt idx="4">
                  <c:v>73503949</c:v>
                </c:pt>
                <c:pt idx="5">
                  <c:v>83627245</c:v>
                </c:pt>
                <c:pt idx="6">
                  <c:v>80624194.256518066</c:v>
                </c:pt>
                <c:pt idx="7">
                  <c:v>81309194.679233283</c:v>
                </c:pt>
                <c:pt idx="8">
                  <c:v>83329967.833813161</c:v>
                </c:pt>
                <c:pt idx="9">
                  <c:v>85253396.80035913</c:v>
                </c:pt>
                <c:pt idx="10">
                  <c:v>87150435.209707528</c:v>
                </c:pt>
                <c:pt idx="11">
                  <c:v>89021104.533009112</c:v>
                </c:pt>
                <c:pt idx="12">
                  <c:v>90865717.771436363</c:v>
                </c:pt>
                <c:pt idx="13">
                  <c:v>92679448.500133246</c:v>
                </c:pt>
                <c:pt idx="14">
                  <c:v>94457056.448500037</c:v>
                </c:pt>
                <c:pt idx="15">
                  <c:v>96192855.384204447</c:v>
                </c:pt>
                <c:pt idx="16">
                  <c:v>97871742.465335131</c:v>
                </c:pt>
                <c:pt idx="17">
                  <c:v>99485897.233831227</c:v>
                </c:pt>
                <c:pt idx="18">
                  <c:v>101026839.80901009</c:v>
                </c:pt>
                <c:pt idx="19">
                  <c:v>102485379.680758</c:v>
                </c:pt>
                <c:pt idx="20">
                  <c:v>103851560.64302063</c:v>
                </c:pt>
                <c:pt idx="21">
                  <c:v>105114601.55064893</c:v>
                </c:pt>
                <c:pt idx="22">
                  <c:v>106262832.58504492</c:v>
                </c:pt>
                <c:pt idx="23">
                  <c:v>107283626.6904211</c:v>
                </c:pt>
                <c:pt idx="24">
                  <c:v>108163325.81708515</c:v>
                </c:pt>
                <c:pt idx="25">
                  <c:v>109573144.26400793</c:v>
                </c:pt>
                <c:pt idx="26">
                  <c:v>110985124.26466155</c:v>
                </c:pt>
                <c:pt idx="27">
                  <c:v>112906067.25581026</c:v>
                </c:pt>
                <c:pt idx="28">
                  <c:v>114814559.86804557</c:v>
                </c:pt>
                <c:pt idx="29">
                  <c:v>116806171.54852343</c:v>
                </c:pt>
                <c:pt idx="30">
                  <c:v>118854624.46564877</c:v>
                </c:pt>
                <c:pt idx="31">
                  <c:v>120863480.74907601</c:v>
                </c:pt>
                <c:pt idx="32">
                  <c:v>122826598.35947704</c:v>
                </c:pt>
                <c:pt idx="33">
                  <c:v>124737320.78340673</c:v>
                </c:pt>
                <c:pt idx="34">
                  <c:v>126180709.18113351</c:v>
                </c:pt>
                <c:pt idx="35">
                  <c:v>128319253.79599643</c:v>
                </c:pt>
                <c:pt idx="36">
                  <c:v>130660835.17547822</c:v>
                </c:pt>
              </c:numCache>
            </c:numRef>
          </c:val>
          <c:smooth val="0"/>
        </c:ser>
        <c:ser>
          <c:idx val="9"/>
          <c:order val="1"/>
          <c:tx>
            <c:strRef>
              <c:f>Summary!$A$15</c:f>
              <c:strCache>
                <c:ptCount val="1"/>
                <c:pt idx="0">
                  <c:v>New UAL</c:v>
                </c:pt>
              </c:strCache>
            </c:strRef>
          </c:tx>
          <c:cat>
            <c:numRef>
              <c:f>'2012'!$B$4:$AL$4</c:f>
              <c:numCache>
                <c:formatCode>m/d/yyyy</c:formatCode>
                <c:ptCount val="37"/>
                <c:pt idx="0">
                  <c:v>39263</c:v>
                </c:pt>
                <c:pt idx="1">
                  <c:v>39629</c:v>
                </c:pt>
                <c:pt idx="2">
                  <c:v>39994</c:v>
                </c:pt>
                <c:pt idx="3">
                  <c:v>40359</c:v>
                </c:pt>
                <c:pt idx="4">
                  <c:v>40724</c:v>
                </c:pt>
                <c:pt idx="5">
                  <c:v>41090</c:v>
                </c:pt>
                <c:pt idx="6">
                  <c:v>41455</c:v>
                </c:pt>
                <c:pt idx="7">
                  <c:v>41820</c:v>
                </c:pt>
                <c:pt idx="8">
                  <c:v>42185</c:v>
                </c:pt>
                <c:pt idx="9">
                  <c:v>42551</c:v>
                </c:pt>
                <c:pt idx="10">
                  <c:v>42916</c:v>
                </c:pt>
                <c:pt idx="11">
                  <c:v>43281</c:v>
                </c:pt>
                <c:pt idx="12">
                  <c:v>43646</c:v>
                </c:pt>
                <c:pt idx="13">
                  <c:v>44012</c:v>
                </c:pt>
                <c:pt idx="14">
                  <c:v>44377</c:v>
                </c:pt>
                <c:pt idx="15">
                  <c:v>44742</c:v>
                </c:pt>
                <c:pt idx="16">
                  <c:v>45107</c:v>
                </c:pt>
                <c:pt idx="17">
                  <c:v>45473</c:v>
                </c:pt>
                <c:pt idx="18">
                  <c:v>45838</c:v>
                </c:pt>
                <c:pt idx="19">
                  <c:v>46203</c:v>
                </c:pt>
                <c:pt idx="20">
                  <c:v>46568</c:v>
                </c:pt>
                <c:pt idx="21">
                  <c:v>46934</c:v>
                </c:pt>
                <c:pt idx="22">
                  <c:v>47299</c:v>
                </c:pt>
                <c:pt idx="23">
                  <c:v>47664</c:v>
                </c:pt>
                <c:pt idx="24">
                  <c:v>48029</c:v>
                </c:pt>
                <c:pt idx="25">
                  <c:v>48395</c:v>
                </c:pt>
                <c:pt idx="26">
                  <c:v>48760</c:v>
                </c:pt>
                <c:pt idx="27">
                  <c:v>49125</c:v>
                </c:pt>
                <c:pt idx="28">
                  <c:v>49490</c:v>
                </c:pt>
                <c:pt idx="29">
                  <c:v>49856</c:v>
                </c:pt>
                <c:pt idx="30">
                  <c:v>50221</c:v>
                </c:pt>
                <c:pt idx="31">
                  <c:v>50586</c:v>
                </c:pt>
                <c:pt idx="32">
                  <c:v>50951</c:v>
                </c:pt>
                <c:pt idx="33">
                  <c:v>51317</c:v>
                </c:pt>
                <c:pt idx="34">
                  <c:v>51682</c:v>
                </c:pt>
                <c:pt idx="35">
                  <c:v>52047</c:v>
                </c:pt>
                <c:pt idx="36">
                  <c:v>52412</c:v>
                </c:pt>
              </c:numCache>
            </c:numRef>
          </c:cat>
          <c:val>
            <c:numRef>
              <c:f>'2013'!$B$194:$AL$194</c:f>
              <c:numCache>
                <c:formatCode>_(* #,##0_);_(* \(#,##0\);_(* "-"??_);_(@_)</c:formatCode>
                <c:ptCount val="37"/>
                <c:pt idx="0">
                  <c:v>13686233</c:v>
                </c:pt>
                <c:pt idx="1">
                  <c:v>35835342</c:v>
                </c:pt>
                <c:pt idx="2">
                  <c:v>83442589</c:v>
                </c:pt>
                <c:pt idx="3">
                  <c:v>81189970</c:v>
                </c:pt>
                <c:pt idx="4">
                  <c:v>73503949</c:v>
                </c:pt>
                <c:pt idx="5">
                  <c:v>83627245</c:v>
                </c:pt>
                <c:pt idx="6">
                  <c:v>80624194.256518066</c:v>
                </c:pt>
                <c:pt idx="7">
                  <c:v>81309194.679233283</c:v>
                </c:pt>
                <c:pt idx="8">
                  <c:v>83329967.833813161</c:v>
                </c:pt>
                <c:pt idx="9">
                  <c:v>84993405.436948776</c:v>
                </c:pt>
                <c:pt idx="10">
                  <c:v>86321447.452666998</c:v>
                </c:pt>
                <c:pt idx="11">
                  <c:v>87265986.256209403</c:v>
                </c:pt>
                <c:pt idx="12">
                  <c:v>87775623.68905437</c:v>
                </c:pt>
                <c:pt idx="13">
                  <c:v>87794254.379253656</c:v>
                </c:pt>
                <c:pt idx="14">
                  <c:v>87621782.984745026</c:v>
                </c:pt>
                <c:pt idx="15">
                  <c:v>87241079.912234247</c:v>
                </c:pt>
                <c:pt idx="16">
                  <c:v>86632413.995249391</c:v>
                </c:pt>
                <c:pt idx="17">
                  <c:v>85773099.074259937</c:v>
                </c:pt>
                <c:pt idx="18">
                  <c:v>84638592.336999714</c:v>
                </c:pt>
                <c:pt idx="19">
                  <c:v>83202350.794888854</c:v>
                </c:pt>
                <c:pt idx="20">
                  <c:v>81435676.878521025</c:v>
                </c:pt>
                <c:pt idx="21">
                  <c:v>79307552.332997501</c:v>
                </c:pt>
                <c:pt idx="22">
                  <c:v>76784459.532363236</c:v>
                </c:pt>
                <c:pt idx="23">
                  <c:v>73830189.266258836</c:v>
                </c:pt>
                <c:pt idx="24">
                  <c:v>70405633.980798841</c:v>
                </c:pt>
                <c:pt idx="25">
                  <c:v>67154548.062400579</c:v>
                </c:pt>
                <c:pt idx="26">
                  <c:v>63519349.552201748</c:v>
                </c:pt>
                <c:pt idx="27">
                  <c:v>59974885.917620778</c:v>
                </c:pt>
                <c:pt idx="28">
                  <c:v>55965279.894180417</c:v>
                </c:pt>
                <c:pt idx="29">
                  <c:v>51548937.242504716</c:v>
                </c:pt>
                <c:pt idx="30">
                  <c:v>46659509.113080621</c:v>
                </c:pt>
                <c:pt idx="31">
                  <c:v>41156767.132424712</c:v>
                </c:pt>
                <c:pt idx="32">
                  <c:v>34985060.024095058</c:v>
                </c:pt>
                <c:pt idx="33">
                  <c:v>28082424.933393002</c:v>
                </c:pt>
                <c:pt idx="34">
                  <c:v>19973906.928297997</c:v>
                </c:pt>
                <c:pt idx="35">
                  <c:v>12428637.783217907</c:v>
                </c:pt>
                <c:pt idx="36">
                  <c:v>4976775.1264400482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412160"/>
        <c:axId val="115564928"/>
      </c:lineChart>
      <c:dateAx>
        <c:axId val="11441216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800"/>
            </a:pPr>
            <a:endParaRPr lang="en-US"/>
          </a:p>
        </c:txPr>
        <c:crossAx val="115564928"/>
        <c:crosses val="autoZero"/>
        <c:auto val="1"/>
        <c:lblOffset val="100"/>
        <c:baseTimeUnit val="years"/>
      </c:dateAx>
      <c:valAx>
        <c:axId val="115564928"/>
        <c:scaling>
          <c:orientation val="minMax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crossAx val="11441216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Life </a:t>
            </a:r>
            <a:r>
              <a:rPr lang="en-US" dirty="0" smtClean="0"/>
              <a:t>expectancy </a:t>
            </a:r>
            <a:r>
              <a:rPr lang="en-US" dirty="0"/>
              <a:t>for </a:t>
            </a:r>
            <a:r>
              <a:rPr lang="en-US" dirty="0" smtClean="0"/>
              <a:t>a retiree age 55 (with</a:t>
            </a:r>
            <a:r>
              <a:rPr lang="en-US" baseline="0" dirty="0" smtClean="0"/>
              <a:t> improvements)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Summary!$D$4</c:f>
              <c:strCache>
                <c:ptCount val="1"/>
                <c:pt idx="0">
                  <c:v>Male</c:v>
                </c:pt>
              </c:strCache>
            </c:strRef>
          </c:tx>
          <c:invertIfNegative val="0"/>
          <c:dPt>
            <c:idx val="4"/>
            <c:invertIfNegative val="0"/>
            <c:bubble3D val="0"/>
            <c:spPr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</c:spPr>
          </c:dPt>
          <c:dPt>
            <c:idx val="5"/>
            <c:invertIfNegative val="0"/>
            <c:bubble3D val="0"/>
            <c:spPr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</c:spPr>
          </c:dPt>
          <c:cat>
            <c:strRef>
              <c:f>Summary!$C$5:$C$10</c:f>
              <c:strCache>
                <c:ptCount val="6"/>
                <c:pt idx="0">
                  <c:v>1994 Study</c:v>
                </c:pt>
                <c:pt idx="1">
                  <c:v>2004 Study</c:v>
                </c:pt>
                <c:pt idx="2">
                  <c:v>2009 Study</c:v>
                </c:pt>
                <c:pt idx="3">
                  <c:v>2013 Study</c:v>
                </c:pt>
                <c:pt idx="4">
                  <c:v>Projected 2018</c:v>
                </c:pt>
                <c:pt idx="5">
                  <c:v>Projected 2023</c:v>
                </c:pt>
              </c:strCache>
            </c:strRef>
          </c:cat>
          <c:val>
            <c:numRef>
              <c:f>Summary!$D$5:$D$10</c:f>
              <c:numCache>
                <c:formatCode>General</c:formatCode>
                <c:ptCount val="6"/>
                <c:pt idx="0">
                  <c:v>80.169999999999973</c:v>
                </c:pt>
                <c:pt idx="1">
                  <c:v>81.349999999999994</c:v>
                </c:pt>
                <c:pt idx="2">
                  <c:v>82.31</c:v>
                </c:pt>
                <c:pt idx="3">
                  <c:v>82.8</c:v>
                </c:pt>
                <c:pt idx="4">
                  <c:v>83.3</c:v>
                </c:pt>
                <c:pt idx="5">
                  <c:v>83.9</c:v>
                </c:pt>
              </c:numCache>
            </c:numRef>
          </c:val>
        </c:ser>
        <c:ser>
          <c:idx val="1"/>
          <c:order val="1"/>
          <c:tx>
            <c:strRef>
              <c:f>Summary!$E$4</c:f>
              <c:strCache>
                <c:ptCount val="1"/>
                <c:pt idx="0">
                  <c:v>Female</c:v>
                </c:pt>
              </c:strCache>
            </c:strRef>
          </c:tx>
          <c:invertIfNegative val="0"/>
          <c:dPt>
            <c:idx val="4"/>
            <c:invertIfNegative val="0"/>
            <c:bubble3D val="0"/>
            <c:spPr>
              <a:pattFill prst="dkUpDiag">
                <a:fgClr>
                  <a:schemeClr val="bg1"/>
                </a:fgClr>
                <a:bgClr>
                  <a:schemeClr val="accent2"/>
                </a:bgClr>
              </a:pattFill>
              <a:effectLst>
                <a:outerShdw blurRad="50800" dist="50800" dir="5400000" algn="ctr" rotWithShape="0">
                  <a:srgbClr val="000000">
                    <a:alpha val="58000"/>
                  </a:srgbClr>
                </a:outerShdw>
              </a:effectLst>
            </c:spPr>
          </c:dPt>
          <c:dPt>
            <c:idx val="5"/>
            <c:invertIfNegative val="0"/>
            <c:bubble3D val="0"/>
            <c:spPr>
              <a:pattFill prst="dkUpDiag">
                <a:fgClr>
                  <a:schemeClr val="accent2"/>
                </a:fgClr>
                <a:bgClr>
                  <a:schemeClr val="bg1"/>
                </a:bgClr>
              </a:pattFill>
            </c:spPr>
          </c:dPt>
          <c:cat>
            <c:strRef>
              <c:f>Summary!$C$5:$C$10</c:f>
              <c:strCache>
                <c:ptCount val="6"/>
                <c:pt idx="0">
                  <c:v>1994 Study</c:v>
                </c:pt>
                <c:pt idx="1">
                  <c:v>2004 Study</c:v>
                </c:pt>
                <c:pt idx="2">
                  <c:v>2009 Study</c:v>
                </c:pt>
                <c:pt idx="3">
                  <c:v>2013 Study</c:v>
                </c:pt>
                <c:pt idx="4">
                  <c:v>Projected 2018</c:v>
                </c:pt>
                <c:pt idx="5">
                  <c:v>Projected 2023</c:v>
                </c:pt>
              </c:strCache>
            </c:strRef>
          </c:cat>
          <c:val>
            <c:numRef>
              <c:f>Summary!$E$5:$E$10</c:f>
              <c:numCache>
                <c:formatCode>General</c:formatCode>
                <c:ptCount val="6"/>
                <c:pt idx="0">
                  <c:v>84.83</c:v>
                </c:pt>
                <c:pt idx="1">
                  <c:v>85.04</c:v>
                </c:pt>
                <c:pt idx="2">
                  <c:v>85.27</c:v>
                </c:pt>
                <c:pt idx="3">
                  <c:v>85.6</c:v>
                </c:pt>
                <c:pt idx="4">
                  <c:v>86</c:v>
                </c:pt>
                <c:pt idx="5">
                  <c:v>86.5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956736"/>
        <c:axId val="91958272"/>
      </c:barChart>
      <c:catAx>
        <c:axId val="91956736"/>
        <c:scaling>
          <c:orientation val="minMax"/>
        </c:scaling>
        <c:delete val="0"/>
        <c:axPos val="b"/>
        <c:majorTickMark val="none"/>
        <c:minorTickMark val="none"/>
        <c:tickLblPos val="nextTo"/>
        <c:crossAx val="91958272"/>
        <c:crosses val="autoZero"/>
        <c:auto val="1"/>
        <c:lblAlgn val="ctr"/>
        <c:lblOffset val="100"/>
        <c:noMultiLvlLbl val="0"/>
      </c:catAx>
      <c:valAx>
        <c:axId val="9195827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9195673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fld id="{0159FD49-8FD8-4FD2-AE1E-5598D47891AF}" type="datetimeFigureOut">
              <a:rPr lang="en-US" smtClean="0"/>
              <a:pPr/>
              <a:t>1/20/2014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fld id="{3A3B313A-4BF1-4A39-ABCE-1512855B47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63721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fld id="{93828BA8-F9B5-4936-85FA-96A2DB6710CF}" type="datetimeFigureOut">
              <a:rPr lang="en-US" smtClean="0"/>
              <a:pPr/>
              <a:t>1/20/2014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47" tIns="47873" rIns="95747" bIns="4787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5747" tIns="47873" rIns="95747" bIns="4787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fld id="{B231BBFA-F742-46D9-9ABE-8EB7912C39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66588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62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1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60020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Division</a:t>
            </a:r>
          </a:p>
        </p:txBody>
      </p:sp>
    </p:spTree>
    <p:extLst>
      <p:ext uri="{BB962C8B-B14F-4D97-AF65-F5344CB8AC3E}">
        <p14:creationId xmlns:p14="http://schemas.microsoft.com/office/powerpoint/2010/main" val="3046792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4582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4582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C3C9DD-C248-4C2F-BE1A-7160EC149C0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3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458200" cy="731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1"/>
            <a:ext cx="4114800" cy="4343400"/>
          </a:xfrm>
        </p:spPr>
        <p:txBody>
          <a:bodyPr/>
          <a:lstStyle>
            <a:lvl1pPr marL="236538" indent="-236538">
              <a:defRPr sz="2400"/>
            </a:lvl1pPr>
            <a:lvl2pPr marL="693738" indent="-236538">
              <a:buFont typeface="Arial Narrow" pitchFamily="34" charset="0"/>
              <a:buChar char="–"/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1"/>
            <a:ext cx="4191000" cy="4343400"/>
          </a:xfrm>
        </p:spPr>
        <p:txBody>
          <a:bodyPr/>
          <a:lstStyle>
            <a:lvl1pPr marL="236538" indent="-236538">
              <a:defRPr sz="2400"/>
            </a:lvl1pPr>
            <a:lvl2pPr marL="693738" indent="-236538">
              <a:buFont typeface="Arial Narrow" pitchFamily="34" charset="0"/>
              <a:buChar char="–"/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2DD2D8E-732C-4944-AD55-EBA3E58706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99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458200" cy="731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1"/>
            <a:ext cx="5638800" cy="4343400"/>
          </a:xfrm>
        </p:spPr>
        <p:txBody>
          <a:bodyPr/>
          <a:lstStyle>
            <a:lvl1pPr marL="236538" indent="-236538">
              <a:defRPr sz="2400"/>
            </a:lvl1pPr>
            <a:lvl2pPr marL="693738" indent="-236538">
              <a:buFont typeface="Arial Narrow" pitchFamily="34" charset="0"/>
              <a:buChar char="–"/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71601"/>
            <a:ext cx="2667000" cy="4343400"/>
          </a:xfrm>
        </p:spPr>
        <p:txBody>
          <a:bodyPr/>
          <a:lstStyle>
            <a:lvl1pPr marL="0" indent="0">
              <a:buFont typeface="Arial" pitchFamily="34" charset="0"/>
              <a:buNone/>
              <a:defRPr sz="2400"/>
            </a:lvl1pPr>
            <a:lvl2pPr marL="225425" indent="-225425">
              <a:buSzPct val="90000"/>
              <a:buFont typeface="Arial" pitchFamily="34" charset="0"/>
              <a:buChar char="•"/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23DD46E-D6D9-4FF5-9D75-7BD6989F1FA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29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N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+mj-lt"/>
              <a:buAutoNum type="arabicPeriod"/>
              <a:defRPr/>
            </a:lvl1pPr>
            <a:lvl2pPr marL="857250" indent="-400050">
              <a:buFont typeface="+mj-lt"/>
              <a:buAutoNum type="alphaLcParenR"/>
              <a:defRPr/>
            </a:lvl2pPr>
            <a:lvl3pPr marL="1200150" indent="-285750">
              <a:buFont typeface="+mj-lt"/>
              <a:buAutoNum type="romanLcPeriod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C3C9DD-C248-4C2F-BE1A-7160EC149C0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49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SubTitle and Num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685800"/>
            <a:ext cx="8458200" cy="533400"/>
          </a:xfr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100"/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sz="2600" dirty="0" smtClean="0">
                <a:solidFill>
                  <a:schemeClr val="tx2"/>
                </a:solidFill>
              </a:rPr>
              <a:t/>
            </a:r>
            <a:br>
              <a:rPr lang="en-US" sz="2600" dirty="0" smtClean="0">
                <a:solidFill>
                  <a:schemeClr val="tx2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458200" cy="3886200"/>
          </a:xfrm>
        </p:spPr>
        <p:txBody>
          <a:bodyPr/>
          <a:lstStyle>
            <a:lvl1pPr marL="342900" indent="-342900">
              <a:buFont typeface="+mj-lt"/>
              <a:buAutoNum type="arabicPeriod"/>
              <a:defRPr/>
            </a:lvl1pPr>
            <a:lvl2pPr marL="800100" indent="-342900">
              <a:buFont typeface="+mj-lt"/>
              <a:buAutoNum type="alphaLcParenR"/>
              <a:defRPr/>
            </a:lvl2pPr>
            <a:lvl3pPr marL="1085850" indent="-228600">
              <a:buFont typeface="+mj-lt"/>
              <a:buAutoNum type="romanLcPeriod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C3C9DD-C248-4C2F-BE1A-7160EC149C0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81000" y="1219200"/>
            <a:ext cx="8458200" cy="533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</a:t>
            </a:r>
            <a:r>
              <a:rPr lang="en-US" dirty="0" err="1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91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Line Headline N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4582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458200" cy="3886200"/>
          </a:xfrm>
        </p:spPr>
        <p:txBody>
          <a:bodyPr/>
          <a:lstStyle>
            <a:lvl1pPr marL="342900" indent="-342900">
              <a:buFont typeface="+mj-lt"/>
              <a:buAutoNum type="arabicPeriod"/>
              <a:defRPr/>
            </a:lvl1pPr>
            <a:lvl2pPr marL="800100" indent="-342900">
              <a:buFont typeface="+mj-lt"/>
              <a:buAutoNum type="alphaLcParenR"/>
              <a:defRPr/>
            </a:lvl2pPr>
            <a:lvl3pPr marL="1085850" indent="-228600">
              <a:buFont typeface="+mj-lt"/>
              <a:buAutoNum type="romanLcPeriod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C3C9DD-C248-4C2F-BE1A-7160EC149C0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4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N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458200" cy="731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1"/>
            <a:ext cx="41148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2400"/>
            </a:lvl1pPr>
            <a:lvl2pPr marL="800100" indent="-342900">
              <a:buFont typeface="+mj-lt"/>
              <a:buAutoNum type="alphaLcParenR"/>
              <a:defRPr sz="2200"/>
            </a:lvl2pPr>
            <a:lvl3pPr marL="1143000" indent="-228600">
              <a:buFont typeface="+mj-lt"/>
              <a:buAutoNum type="romanLcPeriod"/>
              <a:defRPr sz="2200"/>
            </a:lvl3pPr>
            <a:lvl4pPr>
              <a:defRPr sz="2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1"/>
            <a:ext cx="41910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2400"/>
            </a:lvl1pPr>
            <a:lvl2pPr marL="800100" indent="-342900">
              <a:buFont typeface="+mj-lt"/>
              <a:buAutoNum type="alphaLcParenR"/>
              <a:defRPr sz="2200"/>
            </a:lvl2pPr>
            <a:lvl3pPr marL="1143000" indent="-228600">
              <a:buFont typeface="+mj-lt"/>
              <a:buAutoNum type="romanLcPeriod"/>
              <a:defRPr sz="2200"/>
            </a:lvl3pPr>
            <a:lvl4pPr>
              <a:defRPr sz="2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2DD2D8E-732C-4944-AD55-EBA3E58706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14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Content with Caption N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458200" cy="731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1"/>
            <a:ext cx="56388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2400"/>
            </a:lvl1pPr>
            <a:lvl2pPr marL="857250" indent="-400050">
              <a:buFont typeface="+mj-lt"/>
              <a:buAutoNum type="alphaLcParenR"/>
              <a:defRPr sz="2200" baseline="0"/>
            </a:lvl2pPr>
            <a:lvl3pPr marL="1143000" indent="-228600">
              <a:buFont typeface="+mj-lt"/>
              <a:buAutoNum type="romanLcPeriod"/>
              <a:defRPr sz="2200"/>
            </a:lvl3pPr>
            <a:lvl4pPr>
              <a:defRPr sz="2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71601"/>
            <a:ext cx="2667000" cy="4343400"/>
          </a:xfrm>
        </p:spPr>
        <p:txBody>
          <a:bodyPr/>
          <a:lstStyle>
            <a:lvl1pPr marL="0" indent="0">
              <a:buFont typeface="Arial" pitchFamily="34" charset="0"/>
              <a:buNone/>
              <a:defRPr sz="2400"/>
            </a:lvl1pPr>
            <a:lvl2pPr marL="225425" indent="-225425">
              <a:buSzPct val="90000"/>
              <a:buFont typeface="Arial" pitchFamily="34" charset="0"/>
              <a:buChar char="•"/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23DD46E-D6D9-4FF5-9D75-7BD6989F1FA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96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 and Ed Forum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8C951-2337-4790-B36F-8AC5B881BCE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92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Ed Forum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8C951-2337-4790-B36F-8AC5B881BCE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89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3" name="Footer Placeholder 5"/>
          <p:cNvSpPr txBox="1">
            <a:spLocks/>
          </p:cNvSpPr>
          <p:nvPr/>
        </p:nvSpPr>
        <p:spPr bwMode="auto">
          <a:xfrm>
            <a:off x="381000" y="228601"/>
            <a:ext cx="8305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500" kern="1200">
                <a:solidFill>
                  <a:srgbClr val="16649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 Narrow" pitchFamily="-105" charset="0"/>
              </a:rPr>
              <a:t>Valuation Report</a:t>
            </a:r>
            <a:r>
              <a:rPr lang="en-US" baseline="0" dirty="0" smtClean="0">
                <a:latin typeface="Arial Narrow" pitchFamily="-105" charset="0"/>
              </a:rPr>
              <a:t> Update</a:t>
            </a:r>
            <a:endParaRPr lang="en-US" dirty="0">
              <a:latin typeface="Arial Narrow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952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for full-screen graph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802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for full-screen graph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342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1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60020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Division</a:t>
            </a:r>
          </a:p>
        </p:txBody>
      </p:sp>
    </p:spTree>
    <p:extLst>
      <p:ext uri="{BB962C8B-B14F-4D97-AF65-F5344CB8AC3E}">
        <p14:creationId xmlns:p14="http://schemas.microsoft.com/office/powerpoint/2010/main" val="1276221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3" name="Footer Placeholder 5"/>
          <p:cNvSpPr txBox="1">
            <a:spLocks/>
          </p:cNvSpPr>
          <p:nvPr/>
        </p:nvSpPr>
        <p:spPr bwMode="auto">
          <a:xfrm>
            <a:off x="381000" y="228601"/>
            <a:ext cx="8305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500" kern="1200">
                <a:solidFill>
                  <a:srgbClr val="16649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 Narrow" pitchFamily="-105" charset="0"/>
              </a:rPr>
              <a:t>Valuation Report Update</a:t>
            </a:r>
            <a:endParaRPr lang="en-US" dirty="0">
              <a:latin typeface="Arial Narrow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14512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3" name="Footer Placeholder 5"/>
          <p:cNvSpPr txBox="1">
            <a:spLocks/>
          </p:cNvSpPr>
          <p:nvPr/>
        </p:nvSpPr>
        <p:spPr bwMode="auto">
          <a:xfrm>
            <a:off x="381000" y="228601"/>
            <a:ext cx="8305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500" kern="1200">
                <a:solidFill>
                  <a:srgbClr val="16649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 Narrow" pitchFamily="-105" charset="0"/>
              </a:rPr>
              <a:t>Review of Valuation Report</a:t>
            </a:r>
            <a:endParaRPr lang="en-US" dirty="0">
              <a:latin typeface="Arial Narrow" pitchFamily="-105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200" y="1295400"/>
            <a:ext cx="8229600" cy="533400"/>
          </a:xfrm>
        </p:spPr>
        <p:txBody>
          <a:bodyPr>
            <a:noAutofit/>
          </a:bodyPr>
          <a:lstStyle>
            <a:lvl1pPr marL="0" indent="0">
              <a:buNone/>
              <a:defRPr sz="2800" baseline="0"/>
            </a:lvl1pPr>
            <a:lvl2pPr>
              <a:defRPr sz="2600"/>
            </a:lvl2pPr>
            <a:lvl3pPr>
              <a:defRPr sz="2400"/>
            </a:lvl3pPr>
          </a:lstStyle>
          <a:p>
            <a:pPr lvl="0"/>
            <a:r>
              <a:rPr lang="en-US" dirty="0" smtClean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2038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11" name="Footer Placeholder 5"/>
          <p:cNvSpPr txBox="1">
            <a:spLocks/>
          </p:cNvSpPr>
          <p:nvPr/>
        </p:nvSpPr>
        <p:spPr bwMode="auto">
          <a:xfrm>
            <a:off x="381000" y="228601"/>
            <a:ext cx="8305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500" kern="1200">
                <a:solidFill>
                  <a:srgbClr val="16649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 Narrow" pitchFamily="-105" charset="0"/>
              </a:rPr>
              <a:t>Review of Valuation Report</a:t>
            </a:r>
            <a:endParaRPr lang="en-US" dirty="0">
              <a:latin typeface="Arial Narrow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392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able Placeholder 7"/>
          <p:cNvSpPr>
            <a:spLocks noGrp="1"/>
          </p:cNvSpPr>
          <p:nvPr>
            <p:ph type="tbl" sz="quarter" idx="14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11" name="Footer Placeholder 5"/>
          <p:cNvSpPr txBox="1">
            <a:spLocks/>
          </p:cNvSpPr>
          <p:nvPr/>
        </p:nvSpPr>
        <p:spPr bwMode="auto">
          <a:xfrm>
            <a:off x="381000" y="228601"/>
            <a:ext cx="8305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500" kern="1200">
                <a:solidFill>
                  <a:srgbClr val="16649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 Narrow" pitchFamily="-105" charset="0"/>
              </a:rPr>
              <a:t>Review of Valuation Report</a:t>
            </a:r>
            <a:endParaRPr lang="en-US" dirty="0">
              <a:latin typeface="Arial Narrow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291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for full-screen graph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23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1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60020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Division</a:t>
            </a:r>
          </a:p>
        </p:txBody>
      </p:sp>
    </p:spTree>
    <p:extLst>
      <p:ext uri="{BB962C8B-B14F-4D97-AF65-F5344CB8AC3E}">
        <p14:creationId xmlns:p14="http://schemas.microsoft.com/office/powerpoint/2010/main" val="1211909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3" name="Footer Placeholder 5"/>
          <p:cNvSpPr txBox="1">
            <a:spLocks/>
          </p:cNvSpPr>
          <p:nvPr/>
        </p:nvSpPr>
        <p:spPr bwMode="auto">
          <a:xfrm>
            <a:off x="381000" y="228601"/>
            <a:ext cx="8305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500" kern="1200">
                <a:solidFill>
                  <a:srgbClr val="16649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 Narrow" pitchFamily="-105" charset="0"/>
              </a:rPr>
              <a:t>Valuation Report Update</a:t>
            </a:r>
            <a:endParaRPr lang="en-US" dirty="0">
              <a:latin typeface="Arial Narrow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795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14512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3" name="Footer Placeholder 5"/>
          <p:cNvSpPr txBox="1">
            <a:spLocks/>
          </p:cNvSpPr>
          <p:nvPr/>
        </p:nvSpPr>
        <p:spPr bwMode="auto">
          <a:xfrm>
            <a:off x="381000" y="228601"/>
            <a:ext cx="8305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500" kern="1200">
                <a:solidFill>
                  <a:srgbClr val="16649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 Narrow" pitchFamily="-105" charset="0"/>
              </a:rPr>
              <a:t>Review of Valuation Report</a:t>
            </a:r>
            <a:endParaRPr lang="en-US" dirty="0">
              <a:latin typeface="Arial Narrow" pitchFamily="-105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200" y="1295400"/>
            <a:ext cx="8229600" cy="533400"/>
          </a:xfrm>
        </p:spPr>
        <p:txBody>
          <a:bodyPr>
            <a:noAutofit/>
          </a:bodyPr>
          <a:lstStyle>
            <a:lvl1pPr marL="0" indent="0">
              <a:buNone/>
              <a:defRPr sz="2800" baseline="0"/>
            </a:lvl1pPr>
            <a:lvl2pPr>
              <a:defRPr sz="2600"/>
            </a:lvl2pPr>
            <a:lvl3pPr>
              <a:defRPr sz="2400"/>
            </a:lvl3pPr>
          </a:lstStyle>
          <a:p>
            <a:pPr lvl="0"/>
            <a:r>
              <a:rPr lang="en-US" dirty="0" smtClean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52461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14512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3" name="Footer Placeholder 5"/>
          <p:cNvSpPr txBox="1">
            <a:spLocks/>
          </p:cNvSpPr>
          <p:nvPr/>
        </p:nvSpPr>
        <p:spPr bwMode="auto">
          <a:xfrm>
            <a:off x="381000" y="228601"/>
            <a:ext cx="8305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500" kern="1200">
                <a:solidFill>
                  <a:srgbClr val="16649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 Narrow" pitchFamily="-105" charset="0"/>
              </a:rPr>
              <a:t>Review of Valuation Report</a:t>
            </a:r>
            <a:endParaRPr lang="en-US" dirty="0">
              <a:latin typeface="Arial Narrow" pitchFamily="-105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200" y="1295400"/>
            <a:ext cx="8229600" cy="533400"/>
          </a:xfrm>
        </p:spPr>
        <p:txBody>
          <a:bodyPr>
            <a:noAutofit/>
          </a:bodyPr>
          <a:lstStyle>
            <a:lvl1pPr marL="0" indent="0">
              <a:buNone/>
              <a:defRPr sz="2800" baseline="0"/>
            </a:lvl1pPr>
            <a:lvl2pPr>
              <a:defRPr sz="2600"/>
            </a:lvl2pPr>
            <a:lvl3pPr>
              <a:defRPr sz="2400"/>
            </a:lvl3pPr>
          </a:lstStyle>
          <a:p>
            <a:pPr lvl="0"/>
            <a:r>
              <a:rPr lang="en-US" dirty="0" smtClean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40521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11" name="Footer Placeholder 5"/>
          <p:cNvSpPr txBox="1">
            <a:spLocks/>
          </p:cNvSpPr>
          <p:nvPr/>
        </p:nvSpPr>
        <p:spPr bwMode="auto">
          <a:xfrm>
            <a:off x="381000" y="228601"/>
            <a:ext cx="8305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500" kern="1200">
                <a:solidFill>
                  <a:srgbClr val="16649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 Narrow" pitchFamily="-105" charset="0"/>
              </a:rPr>
              <a:t>Review of Valuation Report</a:t>
            </a:r>
            <a:endParaRPr lang="en-US" dirty="0">
              <a:latin typeface="Arial Narrow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035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able Placeholder 7"/>
          <p:cNvSpPr>
            <a:spLocks noGrp="1"/>
          </p:cNvSpPr>
          <p:nvPr>
            <p:ph type="tbl" sz="quarter" idx="14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11" name="Footer Placeholder 5"/>
          <p:cNvSpPr txBox="1">
            <a:spLocks/>
          </p:cNvSpPr>
          <p:nvPr/>
        </p:nvSpPr>
        <p:spPr bwMode="auto">
          <a:xfrm>
            <a:off x="381000" y="228601"/>
            <a:ext cx="8305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500" kern="1200">
                <a:solidFill>
                  <a:srgbClr val="16649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 Narrow" pitchFamily="-105" charset="0"/>
              </a:rPr>
              <a:t>Review of Valuation Report</a:t>
            </a:r>
            <a:endParaRPr lang="en-US" dirty="0">
              <a:latin typeface="Arial Narrow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046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for full-screen graph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310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Draft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8425-0FC3-4C40-B3AE-8C2EFFB809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077B-9364-4F3E-B3EE-6456E1C86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4883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93"/>
            <a:fld id="{DF188425-0FC3-4C40-B3AE-8C2EFFB809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93"/>
              <a:t>1/20/2014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93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93"/>
            <a:fld id="{C2AD077B-9364-4F3E-B3EE-6456E1C86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93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3693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8425-0FC3-4C40-B3AE-8C2EFFB809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077B-9364-4F3E-B3EE-6456E1C86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9429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8425-0FC3-4C40-B3AE-8C2EFFB809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077B-9364-4F3E-B3EE-6456E1C86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4122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8425-0FC3-4C40-B3AE-8C2EFFB809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077B-9364-4F3E-B3EE-6456E1C86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7676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8425-0FC3-4C40-B3AE-8C2EFFB809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077B-9364-4F3E-B3EE-6456E1C86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359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11" name="Footer Placeholder 5"/>
          <p:cNvSpPr txBox="1">
            <a:spLocks/>
          </p:cNvSpPr>
          <p:nvPr/>
        </p:nvSpPr>
        <p:spPr bwMode="auto">
          <a:xfrm>
            <a:off x="381000" y="228601"/>
            <a:ext cx="8305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500" kern="1200">
                <a:solidFill>
                  <a:srgbClr val="16649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 Narrow" pitchFamily="-105" charset="0"/>
              </a:rPr>
              <a:t>Review of Valuation Report</a:t>
            </a:r>
            <a:endParaRPr lang="en-US" dirty="0">
              <a:latin typeface="Arial Narrow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498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8425-0FC3-4C40-B3AE-8C2EFFB809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077B-9364-4F3E-B3EE-6456E1C86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0333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8425-0FC3-4C40-B3AE-8C2EFFB809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077B-9364-4F3E-B3EE-6456E1C86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5801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8425-0FC3-4C40-B3AE-8C2EFFB809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077B-9364-4F3E-B3EE-6456E1C86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9899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8425-0FC3-4C40-B3AE-8C2EFFB809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077B-9364-4F3E-B3EE-6456E1C86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7800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8425-0FC3-4C40-B3AE-8C2EFFB809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077B-9364-4F3E-B3EE-6456E1C86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6521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8425-0FC3-4C40-B3AE-8C2EFFB809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077B-9364-4F3E-B3EE-6456E1C86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91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8425-0FC3-4C40-B3AE-8C2EFFB809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077B-9364-4F3E-B3EE-6456E1C86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6556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8425-0FC3-4C40-B3AE-8C2EFFB809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077B-9364-4F3E-B3EE-6456E1C86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1638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8425-0FC3-4C40-B3AE-8C2EFFB809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077B-9364-4F3E-B3EE-6456E1C86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1878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8425-0FC3-4C40-B3AE-8C2EFFB809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077B-9364-4F3E-B3EE-6456E1C86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763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able Placeholder 7"/>
          <p:cNvSpPr>
            <a:spLocks noGrp="1"/>
          </p:cNvSpPr>
          <p:nvPr>
            <p:ph type="tbl" sz="quarter" idx="14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11" name="Footer Placeholder 5"/>
          <p:cNvSpPr txBox="1">
            <a:spLocks/>
          </p:cNvSpPr>
          <p:nvPr/>
        </p:nvSpPr>
        <p:spPr bwMode="auto">
          <a:xfrm>
            <a:off x="381000" y="228601"/>
            <a:ext cx="8305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500" kern="1200">
                <a:solidFill>
                  <a:srgbClr val="16649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 Narrow" pitchFamily="-105" charset="0"/>
              </a:rPr>
              <a:t>Review of Valuation Report</a:t>
            </a:r>
            <a:endParaRPr lang="en-US" dirty="0">
              <a:latin typeface="Arial Narrow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396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8425-0FC3-4C40-B3AE-8C2EFFB809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077B-9364-4F3E-B3EE-6456E1C86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558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8425-0FC3-4C40-B3AE-8C2EFFB809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077B-9364-4F3E-B3EE-6456E1C86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952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8425-0FC3-4C40-B3AE-8C2EFFB809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077B-9364-4F3E-B3EE-6456E1C86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9525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8425-0FC3-4C40-B3AE-8C2EFFB809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077B-9364-4F3E-B3EE-6456E1C86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1128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8425-0FC3-4C40-B3AE-8C2EFFB809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077B-9364-4F3E-B3EE-6456E1C86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3868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8425-0FC3-4C40-B3AE-8C2EFFB809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077B-9364-4F3E-B3EE-6456E1C86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0897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8425-0FC3-4C40-B3AE-8C2EFFB809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077B-9364-4F3E-B3EE-6456E1C86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5042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8425-0FC3-4C40-B3AE-8C2EFFB809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077B-9364-4F3E-B3EE-6456E1C86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9411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8425-0FC3-4C40-B3AE-8C2EFFB809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077B-9364-4F3E-B3EE-6456E1C86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8169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8425-0FC3-4C40-B3AE-8C2EFFB809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077B-9364-4F3E-B3EE-6456E1C86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044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800600"/>
            <a:ext cx="8382000" cy="17526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90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8425-0FC3-4C40-B3AE-8C2EFFB809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077B-9364-4F3E-B3EE-6456E1C86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8784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8425-0FC3-4C40-B3AE-8C2EFFB809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077B-9364-4F3E-B3EE-6456E1C86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1685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8425-0FC3-4C40-B3AE-8C2EFFB809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077B-9364-4F3E-B3EE-6456E1C86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95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8425-0FC3-4C40-B3AE-8C2EFFB809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077B-9364-4F3E-B3EE-6456E1C86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6696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8425-0FC3-4C40-B3AE-8C2EFFB809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077B-9364-4F3E-B3EE-6456E1C86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487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8425-0FC3-4C40-B3AE-8C2EFFB809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077B-9364-4F3E-B3EE-6456E1C86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2720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8425-0FC3-4C40-B3AE-8C2EFFB809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077B-9364-4F3E-B3EE-6456E1C86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4114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8425-0FC3-4C40-B3AE-8C2EFFB809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077B-9364-4F3E-B3EE-6456E1C86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88953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8425-0FC3-4C40-B3AE-8C2EFFB809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077B-9364-4F3E-B3EE-6456E1C86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2058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8425-0FC3-4C40-B3AE-8C2EFFB809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077B-9364-4F3E-B3EE-6456E1C86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258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or quot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048000"/>
            <a:ext cx="6172200" cy="3429000"/>
          </a:xfrm>
        </p:spPr>
        <p:txBody>
          <a:bodyPr anchor="ctr">
            <a:normAutofit/>
          </a:bodyPr>
          <a:lstStyle>
            <a:lvl1pPr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17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8425-0FC3-4C40-B3AE-8C2EFFB809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077B-9364-4F3E-B3EE-6456E1C86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4168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8425-0FC3-4C40-B3AE-8C2EFFB809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077B-9364-4F3E-B3EE-6456E1C86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9527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8425-0FC3-4C40-B3AE-8C2EFFB809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077B-9364-4F3E-B3EE-6456E1C86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4767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8425-0FC3-4C40-B3AE-8C2EFFB809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077B-9364-4F3E-B3EE-6456E1C86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71947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8425-0FC3-4C40-B3AE-8C2EFFB809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077B-9364-4F3E-B3EE-6456E1C86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3955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8425-0FC3-4C40-B3AE-8C2EFFB809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077B-9364-4F3E-B3EE-6456E1C86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0778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8425-0FC3-4C40-B3AE-8C2EFFB809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077B-9364-4F3E-B3EE-6456E1C86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54579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8425-0FC3-4C40-B3AE-8C2EFFB809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077B-9364-4F3E-B3EE-6456E1C86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2209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8425-0FC3-4C40-B3AE-8C2EFFB809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077B-9364-4F3E-B3EE-6456E1C86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641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6538" indent="-236538">
              <a:defRPr/>
            </a:lvl1pPr>
            <a:lvl2pPr marL="742950" indent="-285750">
              <a:buFont typeface="Arial Narrow" pitchFamily="34" charset="0"/>
              <a:buChar char="–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C3C9DD-C248-4C2F-BE1A-7160EC149C0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19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685800"/>
            <a:ext cx="8458200" cy="533400"/>
          </a:xfr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aseline="0"/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600" dirty="0" smtClean="0">
                <a:solidFill>
                  <a:schemeClr val="tx2"/>
                </a:solidFill>
              </a:rPr>
              <a:t/>
            </a:r>
            <a:br>
              <a:rPr lang="en-US" sz="2600" dirty="0" smtClean="0">
                <a:solidFill>
                  <a:schemeClr val="tx2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458200" cy="3886200"/>
          </a:xfrm>
        </p:spPr>
        <p:txBody>
          <a:bodyPr/>
          <a:lstStyle>
            <a:lvl1pPr marL="236538" indent="-236538">
              <a:defRPr/>
            </a:lvl1pPr>
            <a:lvl2pPr marL="742950" indent="-285750">
              <a:buFont typeface="Arial Narrow" pitchFamily="34" charset="0"/>
              <a:buChar char="–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C3C9DD-C248-4C2F-BE1A-7160EC149C0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219200"/>
            <a:ext cx="8458200" cy="609600"/>
          </a:xfrm>
        </p:spPr>
        <p:txBody>
          <a:bodyPr/>
          <a:lstStyle>
            <a:lvl2pPr marL="457200" indent="0">
              <a:buNone/>
              <a:defRPr/>
            </a:lvl2pPr>
            <a:lvl5pPr marL="0" indent="0" algn="l">
              <a:defRPr sz="2600" baseline="0">
                <a:solidFill>
                  <a:srgbClr val="807F83"/>
                </a:solidFill>
              </a:defRPr>
            </a:lvl5pPr>
          </a:lstStyle>
          <a:p>
            <a:pPr lvl="4"/>
            <a:r>
              <a:rPr lang="en-US" dirty="0" smtClean="0"/>
              <a:t>Click to edit </a:t>
            </a:r>
            <a:r>
              <a:rPr lang="en-US" dirty="0" err="1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23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image" Target="../media/image3.jp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0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53200" y="6248400"/>
            <a:ext cx="2133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57759A44-2659-4C4D-B0BE-580D600C211A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algn="r"/>
              <a:t>‹#›</a:t>
            </a:fld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64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>
              <a:lumMod val="65000"/>
              <a:lumOff val="35000"/>
            </a:schemeClr>
          </a:solidFill>
          <a:latin typeface="Arial Narrow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>
              <a:lumMod val="65000"/>
              <a:lumOff val="35000"/>
            </a:schemeClr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685800"/>
            <a:ext cx="84582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371600"/>
            <a:ext cx="8458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1722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98C951-2337-4790-B36F-8AC5B881BCE1}" type="slidenum">
              <a:rPr lang="en-US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748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100" kern="1200">
          <a:solidFill>
            <a:schemeClr val="tx2"/>
          </a:solidFill>
          <a:latin typeface="Arial"/>
          <a:ea typeface="Geneva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9AC7"/>
          </a:solidFill>
          <a:latin typeface="Arial" charset="0"/>
          <a:ea typeface="Geneva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9AC7"/>
          </a:solidFill>
          <a:latin typeface="Arial" charset="0"/>
          <a:ea typeface="Geneva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9AC7"/>
          </a:solidFill>
          <a:latin typeface="Arial" charset="0"/>
          <a:ea typeface="Geneva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9AC7"/>
          </a:solidFill>
          <a:latin typeface="Arial" charset="0"/>
          <a:ea typeface="Geneva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9AC7"/>
          </a:solidFill>
          <a:latin typeface="Arial" charset="0"/>
          <a:ea typeface="Geneva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9AC7"/>
          </a:solidFill>
          <a:latin typeface="Arial" charset="0"/>
          <a:ea typeface="Geneva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9AC7"/>
          </a:solidFill>
          <a:latin typeface="Arial" charset="0"/>
          <a:ea typeface="Geneva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9AC7"/>
          </a:solidFill>
          <a:latin typeface="Arial" charset="0"/>
          <a:ea typeface="Geneva" charset="-128"/>
        </a:defRPr>
      </a:lvl9pPr>
    </p:titleStyle>
    <p:bodyStyle>
      <a:lvl1pPr marL="236538" indent="-236538" algn="l" defTabSz="457200" rtl="0" eaLnBrk="1" fontAlgn="base" hangingPunct="1">
        <a:spcBef>
          <a:spcPct val="20000"/>
        </a:spcBef>
        <a:spcAft>
          <a:spcPts val="600"/>
        </a:spcAft>
        <a:buSzPct val="90000"/>
        <a:buFont typeface="Arial" charset="0"/>
        <a:buChar char="•"/>
        <a:defRPr sz="2400" kern="1200">
          <a:solidFill>
            <a:schemeClr val="tx2"/>
          </a:solidFill>
          <a:latin typeface="Arial"/>
          <a:ea typeface="Geneva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ts val="600"/>
        </a:spcAft>
        <a:buFont typeface="Arial Narrow" pitchFamily="34" charset="0"/>
        <a:buChar char="–"/>
        <a:defRPr sz="2200" kern="1200">
          <a:solidFill>
            <a:schemeClr val="tx2"/>
          </a:solidFill>
          <a:latin typeface="Arial"/>
          <a:ea typeface="Geneva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ts val="600"/>
        </a:spcAft>
        <a:buSzPct val="90000"/>
        <a:buFont typeface="Arial" charset="0"/>
        <a:buChar char="•"/>
        <a:defRPr sz="2200" kern="1200">
          <a:solidFill>
            <a:schemeClr val="tx2"/>
          </a:solidFill>
          <a:latin typeface="Arial"/>
          <a:ea typeface="Geneva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200" kern="1200">
          <a:solidFill>
            <a:srgbClr val="807F83"/>
          </a:solidFill>
          <a:latin typeface="Arial"/>
          <a:ea typeface="Geneva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1"/>
          </a:solidFill>
          <a:latin typeface="Arial"/>
          <a:ea typeface="Geneva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53200" y="6248400"/>
            <a:ext cx="2133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57759A44-2659-4C4D-B0BE-580D600C211A}" type="slidenum">
              <a:rPr lang="en-US" sz="1400" kern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Narrow" pitchFamily="34" charset="0"/>
              </a:rPr>
              <a:pPr algn="r"/>
              <a:t>‹#›</a:t>
            </a:fld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40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>
              <a:lumMod val="65000"/>
              <a:lumOff val="35000"/>
            </a:schemeClr>
          </a:solidFill>
          <a:latin typeface="Arial Narrow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>
              <a:lumMod val="65000"/>
              <a:lumOff val="35000"/>
            </a:schemeClr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53200" y="6248400"/>
            <a:ext cx="2133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57759A44-2659-4C4D-B0BE-580D600C211A}" type="slidenum">
              <a:rPr lang="en-US" sz="1400" kern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Narrow" pitchFamily="34" charset="0"/>
              </a:rPr>
              <a:pPr algn="r"/>
              <a:t>‹#›</a:t>
            </a:fld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959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>
              <a:lumMod val="65000"/>
              <a:lumOff val="35000"/>
            </a:schemeClr>
          </a:solidFill>
          <a:latin typeface="Arial Narrow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>
              <a:lumMod val="65000"/>
              <a:lumOff val="35000"/>
            </a:schemeClr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3"/>
            <a:fld id="{DF188425-0FC3-4C40-B3AE-8C2EFFB809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93"/>
              <a:t>1/20/2014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3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3"/>
            <a:fld id="{C2AD077B-9364-4F3E-B3EE-6456E1C86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93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45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33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ctr" defTabSz="91429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0" indent="-342860" algn="l" defTabSz="91429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3" indent="-285717" algn="l" defTabSz="91429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7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3" indent="-228573" algn="l" defTabSz="91429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9" indent="-228573" algn="l" defTabSz="91429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0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3"/>
            <a:fld id="{DF188425-0FC3-4C40-B3AE-8C2EFFB809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93"/>
              <a:t>1/20/2014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3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3"/>
            <a:fld id="{C2AD077B-9364-4F3E-B3EE-6456E1C86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93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71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defTabSz="91429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0" indent="-342860" algn="l" defTabSz="91429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3" indent="-285717" algn="l" defTabSz="91429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7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3" indent="-228573" algn="l" defTabSz="91429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9" indent="-228573" algn="l" defTabSz="91429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0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3"/>
            <a:fld id="{DF188425-0FC3-4C40-B3AE-8C2EFFB809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93"/>
              <a:t>1/20/2014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3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3"/>
            <a:fld id="{C2AD077B-9364-4F3E-B3EE-6456E1C86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93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80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defTabSz="91429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0" indent="-342860" algn="l" defTabSz="91429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3" indent="-285717" algn="l" defTabSz="91429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7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3" indent="-228573" algn="l" defTabSz="91429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9" indent="-228573" algn="l" defTabSz="91429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0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3"/>
            <a:fld id="{DF188425-0FC3-4C40-B3AE-8C2EFFB809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93"/>
              <a:t>1/20/2014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3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3"/>
            <a:fld id="{C2AD077B-9364-4F3E-B3EE-6456E1C86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93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7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defTabSz="91429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0" indent="-342860" algn="l" defTabSz="91429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3" indent="-285717" algn="l" defTabSz="91429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7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3" indent="-228573" algn="l" defTabSz="91429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9" indent="-228573" algn="l" defTabSz="91429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0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costamesa.granicus.com/MediaPlayer.php?view_id=10&amp;clip_id=2260" TargetMode="External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pers.ca.gov/" TargetMode="External"/><Relationship Id="rId2" Type="http://schemas.openxmlformats.org/officeDocument/2006/relationships/hyperlink" Target="http://www.costamesaca.gov/index.aspx?page=1603" TargetMode="External"/><Relationship Id="rId1" Type="http://schemas.openxmlformats.org/officeDocument/2006/relationships/slideLayout" Target="../slideLayouts/slideLayout4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clafco.org/" TargetMode="External"/><Relationship Id="rId1" Type="http://schemas.openxmlformats.org/officeDocument/2006/relationships/slideLayout" Target="../slideLayouts/slideLayout4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9263" y="1371600"/>
            <a:ext cx="7765473" cy="2746375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chemeClr val="accent1"/>
                </a:solidFill>
              </a:rPr>
              <a:t>Costa Mesa</a:t>
            </a:r>
            <a:br>
              <a:rPr lang="en-US" b="1" i="1" dirty="0">
                <a:solidFill>
                  <a:schemeClr val="accent1"/>
                </a:solidFill>
              </a:rPr>
            </a:br>
            <a:r>
              <a:rPr lang="en-US" b="1" i="1" dirty="0" smtClean="0">
                <a:solidFill>
                  <a:schemeClr val="accent1"/>
                </a:solidFill>
              </a:rPr>
              <a:t>Pension Oversight Committee</a:t>
            </a:r>
            <a:br>
              <a:rPr lang="en-US" b="1" i="1" dirty="0" smtClean="0">
                <a:solidFill>
                  <a:schemeClr val="accent1"/>
                </a:solidFill>
              </a:rPr>
            </a:br>
            <a:r>
              <a:rPr lang="en-US" b="1" i="1" dirty="0" smtClean="0">
                <a:solidFill>
                  <a:schemeClr val="accent1"/>
                </a:solidFill>
              </a:rPr>
              <a:t>Council Update</a:t>
            </a:r>
            <a:br>
              <a:rPr lang="en-US" b="1" i="1" dirty="0" smtClean="0">
                <a:solidFill>
                  <a:schemeClr val="accent1"/>
                </a:solidFill>
              </a:rPr>
            </a:br>
            <a:r>
              <a:rPr lang="en-US" sz="3600" b="1" i="1" dirty="0" smtClean="0">
                <a:solidFill>
                  <a:schemeClr val="accent1"/>
                </a:solidFill>
              </a:rPr>
              <a:t>February 4, 2014</a:t>
            </a:r>
            <a:endParaRPr lang="en-US" sz="3600" b="1" i="1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6307724"/>
            <a:ext cx="5791200" cy="338542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defTabSz="914293"/>
            <a:r>
              <a:rPr lang="en-US" sz="1600" b="1" i="1" dirty="0">
                <a:solidFill>
                  <a:srgbClr val="002060"/>
                </a:solidFill>
              </a:rPr>
              <a:t>Website:  http://www.costamesaca.gov/index.aspx?page=1603</a:t>
            </a:r>
          </a:p>
        </p:txBody>
      </p:sp>
    </p:spTree>
    <p:extLst>
      <p:ext uri="{BB962C8B-B14F-4D97-AF65-F5344CB8AC3E}">
        <p14:creationId xmlns:p14="http://schemas.microsoft.com/office/powerpoint/2010/main" val="142527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2" y="50800"/>
            <a:ext cx="9072438" cy="680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097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730"/>
            <a:ext cx="9144000" cy="662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12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308"/>
            <a:ext cx="9026525" cy="6852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6200" y="237449"/>
            <a:ext cx="8915399" cy="1438951"/>
          </a:xfrm>
          <a:prstGeom prst="rect">
            <a:avLst/>
          </a:prstGeom>
        </p:spPr>
        <p:txBody>
          <a:bodyPr vert="horz" lIns="91429" tIns="45714" rIns="91429" bIns="4571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i="1" dirty="0" smtClean="0">
                <a:solidFill>
                  <a:srgbClr val="002060"/>
                </a:solidFill>
              </a:rPr>
              <a:t>Retiree Medical</a:t>
            </a:r>
          </a:p>
          <a:p>
            <a:r>
              <a:rPr lang="en-US" sz="3600" i="1" dirty="0">
                <a:solidFill>
                  <a:srgbClr val="00B050"/>
                </a:solidFill>
              </a:rPr>
              <a:t>(Other Post Employment </a:t>
            </a:r>
            <a:r>
              <a:rPr lang="en-US" sz="3600" i="1" dirty="0" smtClean="0">
                <a:solidFill>
                  <a:srgbClr val="00B050"/>
                </a:solidFill>
              </a:rPr>
              <a:t>Benefits,OPEB)</a:t>
            </a:r>
            <a:endParaRPr lang="en-US" sz="3600" i="1" dirty="0">
              <a:solidFill>
                <a:srgbClr val="00B05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85527" y="1878709"/>
            <a:ext cx="8312727" cy="1778891"/>
          </a:xfrm>
          <a:prstGeom prst="rect">
            <a:avLst/>
          </a:prstGeom>
        </p:spPr>
        <p:txBody>
          <a:bodyPr vert="horz" lIns="91429" tIns="45714" rIns="91429" bIns="4571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i="1" dirty="0" smtClean="0">
                <a:solidFill>
                  <a:srgbClr val="002060"/>
                </a:solidFill>
              </a:rPr>
              <a:t>Pay-go Annual Costs: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000" b="1" dirty="0" smtClean="0">
                <a:solidFill>
                  <a:srgbClr val="002060"/>
                </a:solidFill>
              </a:rPr>
              <a:t>$1.6 Million in 2011-12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000" b="1" dirty="0" smtClean="0">
                <a:solidFill>
                  <a:srgbClr val="002060"/>
                </a:solidFill>
              </a:rPr>
              <a:t>$2.3 Million in 2021-22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75" y="3657601"/>
            <a:ext cx="911877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0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" y="3019425"/>
            <a:ext cx="9132277" cy="268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810088"/>
              </p:ext>
            </p:extLst>
          </p:nvPr>
        </p:nvGraphicFramePr>
        <p:xfrm>
          <a:off x="76197" y="609600"/>
          <a:ext cx="8991602" cy="2033016"/>
        </p:xfrm>
        <a:graphic>
          <a:graphicData uri="http://schemas.openxmlformats.org/drawingml/2006/table">
            <a:tbl>
              <a:tblPr firstRow="1" firstCol="1" bandRow="1"/>
              <a:tblGrid>
                <a:gridCol w="2121417"/>
                <a:gridCol w="1374037"/>
                <a:gridCol w="1374037"/>
                <a:gridCol w="1374037"/>
                <a:gridCol w="1374037"/>
                <a:gridCol w="1374037"/>
              </a:tblGrid>
              <a:tr h="203200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Costa Mesa Pension Costs as % of General Fund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6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Fiscal Year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2002-03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2007-08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2012-13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2017-18*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2022-23*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General Fund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 $         82 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 $       103 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 $        103 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 $      119 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 $      138 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Pension Costs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 $           8 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 $         14 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 $         15 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 $        24 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 $        30 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Pension Cost as % of General Fund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9.8%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13.6%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14.6%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20.2%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21.7%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940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$ in millions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4940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* General Fund assumed to increase 3% per year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554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77383" y="76201"/>
            <a:ext cx="8312727" cy="914400"/>
          </a:xfrm>
          <a:prstGeom prst="rect">
            <a:avLst/>
          </a:prstGeom>
        </p:spPr>
        <p:txBody>
          <a:bodyPr vert="horz" lIns="91429" tIns="45714" rIns="91429" bIns="4571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i="1" dirty="0" smtClean="0">
                <a:solidFill>
                  <a:srgbClr val="002060"/>
                </a:solidFill>
              </a:rPr>
              <a:t>Summary</a:t>
            </a:r>
            <a:endParaRPr lang="en-US" sz="9600" b="1" i="1" dirty="0">
              <a:solidFill>
                <a:srgbClr val="00206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9050" y="1219200"/>
            <a:ext cx="8763000" cy="1600200"/>
          </a:xfrm>
          <a:prstGeom prst="rect">
            <a:avLst/>
          </a:prstGeom>
        </p:spPr>
        <p:txBody>
          <a:bodyPr vert="horz" lIns="91429" tIns="45714" rIns="91429" bIns="4571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b="1" i="1" dirty="0" smtClean="0">
                <a:solidFill>
                  <a:srgbClr val="00B050"/>
                </a:solidFill>
              </a:rPr>
              <a:t>In 10 years, city has seen unprecedented increase in unfunded liability</a:t>
            </a:r>
            <a:endParaRPr lang="en-US" sz="3600" b="1" i="1" dirty="0">
              <a:solidFill>
                <a:srgbClr val="00B05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050" y="2991939"/>
            <a:ext cx="9048750" cy="1220832"/>
          </a:xfrm>
          <a:prstGeom prst="rect">
            <a:avLst/>
          </a:prstGeom>
        </p:spPr>
        <p:txBody>
          <a:bodyPr vert="horz" lIns="91429" tIns="45714" rIns="91429" bIns="4571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b="1" i="1" dirty="0" smtClean="0">
                <a:solidFill>
                  <a:srgbClr val="002060"/>
                </a:solidFill>
              </a:rPr>
              <a:t>In next 10 years, pension payments will increase significantly</a:t>
            </a:r>
            <a:endParaRPr lang="en-US" sz="3600" b="1" i="1" dirty="0">
              <a:solidFill>
                <a:srgbClr val="00206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9050" y="4386399"/>
            <a:ext cx="9048750" cy="1220832"/>
          </a:xfrm>
          <a:prstGeom prst="rect">
            <a:avLst/>
          </a:prstGeom>
        </p:spPr>
        <p:txBody>
          <a:bodyPr vert="horz" lIns="91429" tIns="45714" rIns="91429" bIns="4571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b="1" i="1" dirty="0" smtClean="0">
                <a:solidFill>
                  <a:srgbClr val="00B050"/>
                </a:solidFill>
              </a:rPr>
              <a:t>In next 10 years, pension payments will not decrease unfunded</a:t>
            </a:r>
            <a:endParaRPr lang="en-US" sz="3600" b="1" i="1" dirty="0">
              <a:solidFill>
                <a:srgbClr val="00B050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9050" y="5607230"/>
            <a:ext cx="9048750" cy="1250769"/>
          </a:xfrm>
          <a:prstGeom prst="rect">
            <a:avLst/>
          </a:prstGeom>
        </p:spPr>
        <p:txBody>
          <a:bodyPr vert="horz" lIns="91429" tIns="45714" rIns="91429" bIns="4571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b="1" i="1" dirty="0" smtClean="0">
                <a:solidFill>
                  <a:srgbClr val="002060"/>
                </a:solidFill>
              </a:rPr>
              <a:t>City has limited options to make progress or implement changes</a:t>
            </a:r>
            <a:endParaRPr lang="en-US" sz="36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2911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16006" y="609600"/>
            <a:ext cx="8312727" cy="1806022"/>
          </a:xfrm>
          <a:prstGeom prst="rect">
            <a:avLst/>
          </a:prstGeom>
        </p:spPr>
        <p:txBody>
          <a:bodyPr vert="horz" lIns="91429" tIns="45714" rIns="91429" bIns="4571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i="1" dirty="0" smtClean="0">
                <a:solidFill>
                  <a:srgbClr val="002060"/>
                </a:solidFill>
              </a:rPr>
              <a:t>PERS Information</a:t>
            </a:r>
            <a:endParaRPr lang="en-US" sz="8800" b="1" i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2600" y="6401428"/>
            <a:ext cx="3368388" cy="33854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29" tIns="45714" rIns="91429" bIns="45714" rtlCol="0">
            <a:spAutoFit/>
          </a:bodyPr>
          <a:lstStyle/>
          <a:p>
            <a:pPr defTabSz="914293"/>
            <a:r>
              <a:rPr lang="en-US" sz="1600" b="1" i="1" dirty="0" smtClean="0">
                <a:solidFill>
                  <a:srgbClr val="002060"/>
                </a:solidFill>
              </a:rPr>
              <a:t>Source: CalPERS 2012-13 CAFR, PERF</a:t>
            </a:r>
            <a:endParaRPr lang="en-US" sz="1600" b="1" i="1" dirty="0">
              <a:solidFill>
                <a:srgbClr val="00206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5057" y="2415622"/>
            <a:ext cx="8722485" cy="3217905"/>
          </a:xfrm>
          <a:prstGeom prst="rect">
            <a:avLst/>
          </a:prstGeom>
        </p:spPr>
        <p:txBody>
          <a:bodyPr vert="horz" lIns="91429" tIns="45714" rIns="91429" bIns="4571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Members:</a:t>
            </a:r>
          </a:p>
          <a:p>
            <a:pPr algn="l"/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- Active and Inactive   1.1 million</a:t>
            </a:r>
          </a:p>
          <a:p>
            <a:pPr algn="l"/>
            <a:r>
              <a:rPr lang="en-US" b="1" dirty="0" smtClean="0">
                <a:solidFill>
                  <a:srgbClr val="002060"/>
                </a:solidFill>
              </a:rPr>
              <a:t> - Benefit Recipients     0.6 million</a:t>
            </a:r>
          </a:p>
          <a:p>
            <a:pPr algn="l"/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- TOTAL MEMBERS       1.7 million</a:t>
            </a:r>
          </a:p>
        </p:txBody>
      </p:sp>
    </p:spTree>
    <p:extLst>
      <p:ext uri="{BB962C8B-B14F-4D97-AF65-F5344CB8AC3E}">
        <p14:creationId xmlns:p14="http://schemas.microsoft.com/office/powerpoint/2010/main" val="19745025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982537"/>
              </p:ext>
            </p:extLst>
          </p:nvPr>
        </p:nvGraphicFramePr>
        <p:xfrm>
          <a:off x="-76200" y="-57150"/>
          <a:ext cx="9321800" cy="699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Acrobat Document" r:id="rId3" imgW="7543800" imgH="5829300" progId="AcroExch.Document.7">
                  <p:embed/>
                </p:oleObj>
              </mc:Choice>
              <mc:Fallback>
                <p:oleObj name="Acrobat Document" r:id="rId3" imgW="7543800" imgH="58293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76200" y="-57150"/>
                        <a:ext cx="9321800" cy="699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1"/>
          <p:cNvSpPr txBox="1"/>
          <p:nvPr/>
        </p:nvSpPr>
        <p:spPr>
          <a:xfrm>
            <a:off x="6400800" y="5950640"/>
            <a:ext cx="2514600" cy="297760"/>
          </a:xfrm>
          <a:prstGeom prst="rect">
            <a:avLst/>
          </a:prstGeom>
          <a:ln>
            <a:solidFill>
              <a:srgbClr val="4F81BD"/>
            </a:solidFill>
            <a:prstDash val="sysDot"/>
          </a:ln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200" b="1" i="1" kern="0" dirty="0" smtClean="0">
                <a:solidFill>
                  <a:srgbClr val="1F497D"/>
                </a:solidFill>
              </a:rPr>
              <a:t>Source: Joe Nation’s report to CM</a:t>
            </a:r>
            <a:endParaRPr lang="en-US" sz="1200" b="1" i="1" kern="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66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23645" y="35169"/>
            <a:ext cx="8312727" cy="762000"/>
          </a:xfrm>
          <a:prstGeom prst="rect">
            <a:avLst/>
          </a:prstGeom>
        </p:spPr>
        <p:txBody>
          <a:bodyPr vert="horz" lIns="91429" tIns="45714" rIns="91429" bIns="4571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i="1" dirty="0" smtClean="0">
                <a:solidFill>
                  <a:srgbClr val="002060"/>
                </a:solidFill>
              </a:rPr>
              <a:t>PERS Investment Returns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6401428"/>
            <a:ext cx="2987388" cy="33854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29" tIns="45714" rIns="91429" bIns="45714" rtlCol="0">
            <a:spAutoFit/>
          </a:bodyPr>
          <a:lstStyle/>
          <a:p>
            <a:pPr defTabSz="914293"/>
            <a:r>
              <a:rPr lang="en-US" sz="1600" b="1" i="1" dirty="0" smtClean="0">
                <a:solidFill>
                  <a:srgbClr val="002060"/>
                </a:solidFill>
              </a:rPr>
              <a:t>Source: CalPERS 2012-13 CAFR</a:t>
            </a:r>
            <a:endParaRPr lang="en-US" sz="1600" b="1" i="1" dirty="0">
              <a:solidFill>
                <a:srgbClr val="00206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" y="678381"/>
            <a:ext cx="9143999" cy="2179785"/>
          </a:xfrm>
          <a:prstGeom prst="rect">
            <a:avLst/>
          </a:prstGeom>
        </p:spPr>
        <p:txBody>
          <a:bodyPr vert="horz" lIns="91429" tIns="45714" rIns="91429" bIns="4571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002060"/>
                </a:solidFill>
              </a:rPr>
              <a:t> - Annual Target      7.5%</a:t>
            </a:r>
          </a:p>
          <a:p>
            <a:pPr algn="l"/>
            <a:r>
              <a:rPr lang="en-US" b="1" dirty="0" smtClean="0">
                <a:solidFill>
                  <a:srgbClr val="002060"/>
                </a:solidFill>
              </a:rPr>
              <a:t> - FYE 6/30/2012     0.1%  </a:t>
            </a:r>
            <a:r>
              <a:rPr lang="en-US" sz="3600" b="1" i="1" dirty="0" smtClean="0">
                <a:solidFill>
                  <a:srgbClr val="002060"/>
                </a:solidFill>
              </a:rPr>
              <a:t>latest valuation</a:t>
            </a:r>
          </a:p>
          <a:p>
            <a:pPr algn="l"/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- FYE 6/30/2013   13.2%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792535"/>
            <a:ext cx="3867150" cy="406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41264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304800"/>
            <a:ext cx="9144000" cy="762000"/>
          </a:xfrm>
          <a:prstGeom prst="rect">
            <a:avLst/>
          </a:prstGeom>
        </p:spPr>
        <p:txBody>
          <a:bodyPr vert="horz" lIns="91429" tIns="45714" rIns="91429" bIns="4571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CalPERS Unfunded Liability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62600" y="6401428"/>
            <a:ext cx="3368388" cy="33854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29" tIns="45714" rIns="91429" bIns="45714" rtlCol="0">
            <a:spAutoFit/>
          </a:bodyPr>
          <a:lstStyle/>
          <a:p>
            <a:pPr defTabSz="914293"/>
            <a:r>
              <a:rPr lang="en-US" sz="1600" b="1" i="1" dirty="0" smtClean="0">
                <a:solidFill>
                  <a:srgbClr val="002060"/>
                </a:solidFill>
              </a:rPr>
              <a:t>Source: CalPERS 2012-13 CAFR, PERF</a:t>
            </a:r>
            <a:endParaRPr lang="en-US" sz="1600" b="1" i="1" dirty="0">
              <a:solidFill>
                <a:srgbClr val="00206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73334" y="1447800"/>
            <a:ext cx="8722485" cy="1219200"/>
          </a:xfrm>
          <a:prstGeom prst="rect">
            <a:avLst/>
          </a:prstGeom>
        </p:spPr>
        <p:txBody>
          <a:bodyPr vert="horz" lIns="91429" tIns="45714" rIns="91429" bIns="4571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002060"/>
                </a:solidFill>
              </a:rPr>
              <a:t>6/30/12:  $104 billion</a:t>
            </a:r>
          </a:p>
          <a:p>
            <a:pPr algn="l"/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                     </a:t>
            </a:r>
            <a:r>
              <a:rPr lang="en-US" b="1" dirty="0" smtClean="0">
                <a:solidFill>
                  <a:srgbClr val="002060"/>
                </a:solidFill>
              </a:rPr>
              <a:t>70</a:t>
            </a:r>
            <a:r>
              <a:rPr lang="en-US" b="1" dirty="0" smtClean="0">
                <a:solidFill>
                  <a:srgbClr val="002060"/>
                </a:solidFill>
              </a:rPr>
              <a:t>% funded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6088" y="2743200"/>
            <a:ext cx="8722485" cy="1447800"/>
          </a:xfrm>
          <a:prstGeom prst="rect">
            <a:avLst/>
          </a:prstGeom>
        </p:spPr>
        <p:txBody>
          <a:bodyPr vert="horz" lIns="91429" tIns="45714" rIns="91429" bIns="4571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002060"/>
                </a:solidFill>
              </a:rPr>
              <a:t>6/30/11:  $  87 billion</a:t>
            </a:r>
          </a:p>
          <a:p>
            <a:pPr algn="l"/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                     </a:t>
            </a:r>
            <a:r>
              <a:rPr lang="en-US" b="1" dirty="0" smtClean="0">
                <a:solidFill>
                  <a:srgbClr val="002060"/>
                </a:solidFill>
              </a:rPr>
              <a:t>74</a:t>
            </a:r>
            <a:r>
              <a:rPr lang="en-US" b="1" dirty="0" smtClean="0">
                <a:solidFill>
                  <a:srgbClr val="002060"/>
                </a:solidFill>
              </a:rPr>
              <a:t>% funded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3332" y="4208585"/>
            <a:ext cx="8722485" cy="1295400"/>
          </a:xfrm>
          <a:prstGeom prst="rect">
            <a:avLst/>
          </a:prstGeom>
        </p:spPr>
        <p:txBody>
          <a:bodyPr vert="horz" lIns="91429" tIns="45714" rIns="91429" bIns="4571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i="1" dirty="0" smtClean="0">
                <a:solidFill>
                  <a:srgbClr val="FF0000"/>
                </a:solidFill>
              </a:rPr>
              <a:t>- Liability increased  $17 </a:t>
            </a:r>
            <a:r>
              <a:rPr lang="en-US" b="1" i="1" dirty="0">
                <a:solidFill>
                  <a:srgbClr val="FF0000"/>
                </a:solidFill>
              </a:rPr>
              <a:t>b</a:t>
            </a:r>
            <a:r>
              <a:rPr lang="en-US" b="1" i="1" dirty="0" smtClean="0">
                <a:solidFill>
                  <a:srgbClr val="FF0000"/>
                </a:solidFill>
              </a:rPr>
              <a:t>illion</a:t>
            </a:r>
          </a:p>
          <a:p>
            <a:pPr algn="l"/>
            <a:r>
              <a:rPr lang="en-US" b="1" i="1" dirty="0" smtClean="0">
                <a:solidFill>
                  <a:srgbClr val="FF0000"/>
                </a:solidFill>
              </a:rPr>
              <a:t>- Funded percentage dropped 4% pts</a:t>
            </a:r>
          </a:p>
        </p:txBody>
      </p:sp>
    </p:spTree>
    <p:extLst>
      <p:ext uri="{BB962C8B-B14F-4D97-AF65-F5344CB8AC3E}">
        <p14:creationId xmlns:p14="http://schemas.microsoft.com/office/powerpoint/2010/main" val="10025380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96535" y="1066800"/>
            <a:ext cx="8312727" cy="917575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002060"/>
                </a:solidFill>
              </a:rPr>
              <a:t>- POC Committee Activities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6535" y="3514476"/>
            <a:ext cx="8312727" cy="972684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002060"/>
                </a:solidFill>
              </a:rPr>
              <a:t>- PERS Actuary Presentation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16007" y="320634"/>
            <a:ext cx="8312727" cy="917575"/>
          </a:xfrm>
          <a:prstGeom prst="rect">
            <a:avLst/>
          </a:prstGeom>
        </p:spPr>
        <p:txBody>
          <a:bodyPr vert="horz" lIns="91429" tIns="45714" rIns="91429" bIns="4571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i="1" dirty="0" smtClean="0">
                <a:solidFill>
                  <a:srgbClr val="002060"/>
                </a:solidFill>
              </a:rPr>
              <a:t>Overview</a:t>
            </a:r>
            <a:endParaRPr lang="en-US" sz="6000" b="1" i="1" dirty="0">
              <a:solidFill>
                <a:srgbClr val="00206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6535" y="4385477"/>
            <a:ext cx="8312727" cy="917575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002060"/>
                </a:solidFill>
              </a:rPr>
              <a:t>- Options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96535" y="5201370"/>
            <a:ext cx="8312727" cy="917575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002060"/>
                </a:solidFill>
              </a:rPr>
              <a:t>- Supplemental Materials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96535" y="1882692"/>
            <a:ext cx="8312727" cy="917575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002060"/>
                </a:solidFill>
              </a:rPr>
              <a:t>-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Costa Mesa </a:t>
            </a:r>
            <a:r>
              <a:rPr lang="en-US" b="1" dirty="0" smtClean="0">
                <a:solidFill>
                  <a:srgbClr val="002060"/>
                </a:solidFill>
              </a:rPr>
              <a:t>Pension </a:t>
            </a:r>
            <a:r>
              <a:rPr lang="en-US" b="1" dirty="0" smtClean="0">
                <a:solidFill>
                  <a:srgbClr val="002060"/>
                </a:solidFill>
              </a:rPr>
              <a:t>Plans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96535" y="2698584"/>
            <a:ext cx="8312727" cy="917575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002060"/>
                </a:solidFill>
              </a:rPr>
              <a:t>-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PERS Information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450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16007" y="1112356"/>
            <a:ext cx="8312727" cy="2339422"/>
          </a:xfrm>
          <a:prstGeom prst="rect">
            <a:avLst/>
          </a:prstGeom>
        </p:spPr>
        <p:txBody>
          <a:bodyPr vert="horz" lIns="91429" tIns="45714" rIns="91429" bIns="4571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i="1" dirty="0" smtClean="0">
                <a:solidFill>
                  <a:srgbClr val="002060"/>
                </a:solidFill>
              </a:rPr>
              <a:t>PERS Actuary Presentation</a:t>
            </a:r>
            <a:endParaRPr lang="en-US" sz="8000" b="1" i="1" dirty="0">
              <a:solidFill>
                <a:srgbClr val="00206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68407" y="3429000"/>
            <a:ext cx="8312727" cy="1806022"/>
          </a:xfrm>
          <a:prstGeom prst="rect">
            <a:avLst/>
          </a:prstGeom>
        </p:spPr>
        <p:txBody>
          <a:bodyPr vert="horz" lIns="91429" tIns="45714" rIns="91429" bIns="4571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i="1" dirty="0" smtClean="0">
                <a:solidFill>
                  <a:srgbClr val="002060"/>
                </a:solidFill>
              </a:rPr>
              <a:t>See the Video:</a:t>
            </a:r>
          </a:p>
          <a:p>
            <a:pPr algn="l"/>
            <a:r>
              <a:rPr lang="en-US" sz="2800" dirty="0">
                <a:solidFill>
                  <a:srgbClr val="002060"/>
                </a:solidFill>
                <a:hlinkClick r:id="rId2"/>
              </a:rPr>
              <a:t>http://</a:t>
            </a:r>
            <a:r>
              <a:rPr lang="en-US" sz="2800" dirty="0" smtClean="0">
                <a:solidFill>
                  <a:srgbClr val="002060"/>
                </a:solidFill>
                <a:hlinkClick r:id="rId2"/>
              </a:rPr>
              <a:t>costamesa.granicus.com/MediaPlayer.php?view_id=10&amp;clip_id=2260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8079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57200" y="16764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Pension Oversight Committee</a:t>
            </a:r>
            <a:br>
              <a:rPr lang="en-US" dirty="0" smtClean="0"/>
            </a:br>
            <a:r>
              <a:rPr lang="en-US" dirty="0" smtClean="0"/>
              <a:t>Valuation Report Update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City of Costa Mesa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November 20, 2013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Kerry Worgan FSA, FCIA</a:t>
            </a:r>
            <a:br>
              <a:rPr lang="en-US" sz="3100" dirty="0" smtClean="0"/>
            </a:br>
            <a:r>
              <a:rPr lang="en-US" sz="3100" dirty="0" smtClean="0"/>
              <a:t>Senior Pension Actuary, CalPERS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231011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Projected Contributions – Miscellaneous Plan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665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Projected Contributions – Safety Police Plan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364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Projected Funded Status – Miscellaneous Plan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234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Projected Funded Status – Safety Police Plan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1366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55" y="152400"/>
            <a:ext cx="8887313" cy="6617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762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87430" y="1740876"/>
            <a:ext cx="8745200" cy="2419938"/>
          </a:xfrm>
          <a:prstGeom prst="rect">
            <a:avLst/>
          </a:prstGeom>
        </p:spPr>
        <p:txBody>
          <a:bodyPr vert="horz" lIns="91429" tIns="45714" rIns="91429" bIns="4571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4000" b="1" dirty="0" smtClean="0"/>
              <a:t>To be </a:t>
            </a:r>
            <a:r>
              <a:rPr lang="en-US" sz="4000" b="1" dirty="0"/>
              <a:t>successful</a:t>
            </a:r>
            <a:r>
              <a:rPr lang="en-US" sz="4000" b="1" dirty="0" smtClean="0"/>
              <a:t>, </a:t>
            </a:r>
            <a:r>
              <a:rPr lang="en-US" sz="4000" b="1" dirty="0"/>
              <a:t>Costa Mesa’s leadership groups: government, employees, and citizens </a:t>
            </a:r>
            <a:r>
              <a:rPr lang="en-US" sz="4000" b="1" dirty="0" smtClean="0"/>
              <a:t>should </a:t>
            </a:r>
            <a:r>
              <a:rPr lang="en-US" sz="4000" b="1" dirty="0"/>
              <a:t>unite on reform </a:t>
            </a:r>
            <a:r>
              <a:rPr lang="en-US" sz="4000" b="1" dirty="0" smtClean="0"/>
              <a:t>solutions</a:t>
            </a:r>
            <a:r>
              <a:rPr lang="en-US" sz="4000" b="1" dirty="0" smtClean="0"/>
              <a:t>.</a:t>
            </a:r>
            <a:endParaRPr lang="en-US" sz="4000" b="1" dirty="0" smtClean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5594" y="551862"/>
            <a:ext cx="8312727" cy="1182275"/>
          </a:xfrm>
          <a:prstGeom prst="rect">
            <a:avLst/>
          </a:prstGeom>
        </p:spPr>
        <p:txBody>
          <a:bodyPr vert="horz" lIns="91429" tIns="45714" rIns="91429" bIns="4571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i="1" dirty="0" smtClean="0">
                <a:solidFill>
                  <a:srgbClr val="00B050"/>
                </a:solidFill>
              </a:rPr>
              <a:t>Guiding Principles</a:t>
            </a:r>
            <a:endParaRPr lang="en-US" sz="7200" b="1" i="1" dirty="0">
              <a:solidFill>
                <a:srgbClr val="00B05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87430" y="4419600"/>
            <a:ext cx="8745200" cy="1295400"/>
          </a:xfrm>
          <a:prstGeom prst="rect">
            <a:avLst/>
          </a:prstGeom>
        </p:spPr>
        <p:txBody>
          <a:bodyPr vert="horz" lIns="91429" tIns="45714" rIns="91429" bIns="4571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4000" b="1" dirty="0" smtClean="0"/>
              <a:t>All </a:t>
            </a:r>
            <a:r>
              <a:rPr lang="en-US" sz="4000" b="1" dirty="0"/>
              <a:t>groups </a:t>
            </a:r>
            <a:r>
              <a:rPr lang="en-US" sz="4000" b="1" dirty="0" smtClean="0"/>
              <a:t>will likely share </a:t>
            </a:r>
            <a:r>
              <a:rPr lang="en-US" sz="4000" b="1" dirty="0"/>
              <a:t>in the cost of </a:t>
            </a:r>
            <a:r>
              <a:rPr lang="en-US" sz="4000" b="1" dirty="0" smtClean="0"/>
              <a:t>reform.</a:t>
            </a:r>
          </a:p>
        </p:txBody>
      </p:sp>
    </p:spTree>
    <p:extLst>
      <p:ext uri="{BB962C8B-B14F-4D97-AF65-F5344CB8AC3E}">
        <p14:creationId xmlns:p14="http://schemas.microsoft.com/office/powerpoint/2010/main" val="4573617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77383" y="206829"/>
            <a:ext cx="8312727" cy="1295400"/>
          </a:xfrm>
          <a:prstGeom prst="rect">
            <a:avLst/>
          </a:prstGeom>
        </p:spPr>
        <p:txBody>
          <a:bodyPr vert="horz" lIns="91429" tIns="45714" rIns="91429" bIns="4571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i="1" dirty="0" smtClean="0">
                <a:solidFill>
                  <a:srgbClr val="002060"/>
                </a:solidFill>
              </a:rPr>
              <a:t>Options</a:t>
            </a:r>
            <a:endParaRPr lang="en-US" sz="9600" b="1" i="1" dirty="0">
              <a:solidFill>
                <a:srgbClr val="00206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22600" y="2337497"/>
            <a:ext cx="8312727" cy="917575"/>
          </a:xfrm>
          <a:prstGeom prst="rect">
            <a:avLst/>
          </a:prstGeom>
        </p:spPr>
        <p:txBody>
          <a:bodyPr vert="horz" lIns="91429" tIns="45714" rIns="91429" bIns="4571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002060"/>
                </a:solidFill>
              </a:rPr>
              <a:t>- City Implementation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2600" y="3248827"/>
            <a:ext cx="8312727" cy="972684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002060"/>
                </a:solidFill>
              </a:rPr>
              <a:t>- City </a:t>
            </a:r>
            <a:r>
              <a:rPr lang="en-US" b="1" dirty="0">
                <a:solidFill>
                  <a:srgbClr val="002060"/>
                </a:solidFill>
              </a:rPr>
              <a:t>and </a:t>
            </a:r>
            <a:r>
              <a:rPr lang="en-US" b="1" dirty="0" smtClean="0">
                <a:solidFill>
                  <a:srgbClr val="002060"/>
                </a:solidFill>
              </a:rPr>
              <a:t>Labor </a:t>
            </a:r>
            <a:r>
              <a:rPr lang="en-US" b="1" dirty="0">
                <a:solidFill>
                  <a:srgbClr val="002060"/>
                </a:solidFill>
              </a:rPr>
              <a:t>Associations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59771" y="4220969"/>
            <a:ext cx="8312727" cy="917575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002060"/>
                </a:solidFill>
              </a:rPr>
              <a:t>- California and CalPERS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7975" y="1612422"/>
            <a:ext cx="8312727" cy="725075"/>
          </a:xfrm>
          <a:prstGeom prst="rect">
            <a:avLst/>
          </a:prstGeom>
        </p:spPr>
        <p:txBody>
          <a:bodyPr vert="horz" lIns="91429" tIns="45714" rIns="91429" bIns="4571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i="1" dirty="0" smtClean="0">
                <a:solidFill>
                  <a:srgbClr val="00B050"/>
                </a:solidFill>
              </a:rPr>
              <a:t>Three Levels of Control</a:t>
            </a:r>
            <a:endParaRPr lang="en-US" sz="48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1283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49289" y="1791875"/>
            <a:ext cx="8691255" cy="1408525"/>
          </a:xfrm>
          <a:prstGeom prst="rect">
            <a:avLst/>
          </a:prstGeom>
        </p:spPr>
        <p:txBody>
          <a:bodyPr vert="horz" lIns="91429" tIns="45714" rIns="91429" bIns="4571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rgbClr val="0070C0"/>
                </a:solidFill>
              </a:rPr>
              <a:t>Re-combine Fire and Police plans </a:t>
            </a:r>
            <a:r>
              <a:rPr lang="en-US" sz="2800" b="1" dirty="0">
                <a:solidFill>
                  <a:srgbClr val="0070C0"/>
                </a:solidFill>
              </a:rPr>
              <a:t>into one </a:t>
            </a:r>
            <a:r>
              <a:rPr lang="en-US" sz="2800" b="1" dirty="0" smtClean="0">
                <a:solidFill>
                  <a:srgbClr val="0070C0"/>
                </a:solidFill>
              </a:rPr>
              <a:t>Safety </a:t>
            </a:r>
            <a:r>
              <a:rPr lang="en-US" sz="2800" b="1" dirty="0">
                <a:solidFill>
                  <a:srgbClr val="0070C0"/>
                </a:solidFill>
              </a:rPr>
              <a:t>plan. </a:t>
            </a:r>
            <a:r>
              <a:rPr lang="en-US" sz="2800" b="1" dirty="0" smtClean="0">
                <a:solidFill>
                  <a:srgbClr val="0070C0"/>
                </a:solidFill>
              </a:rPr>
              <a:t>Eliminate any risk Fire funds might have </a:t>
            </a:r>
            <a:r>
              <a:rPr lang="en-US" sz="2800" b="1" dirty="0">
                <a:solidFill>
                  <a:srgbClr val="0070C0"/>
                </a:solidFill>
              </a:rPr>
              <a:t>in a </a:t>
            </a:r>
            <a:r>
              <a:rPr lang="en-US" sz="2800" b="1" dirty="0" smtClean="0">
                <a:solidFill>
                  <a:srgbClr val="0070C0"/>
                </a:solidFill>
              </a:rPr>
              <a:t>multi-agency </a:t>
            </a:r>
            <a:r>
              <a:rPr lang="en-US" sz="2800" b="1" dirty="0">
                <a:solidFill>
                  <a:srgbClr val="0070C0"/>
                </a:solidFill>
              </a:rPr>
              <a:t>risk pool</a:t>
            </a:r>
            <a:r>
              <a:rPr lang="en-US" sz="2800" b="1" dirty="0" smtClean="0">
                <a:solidFill>
                  <a:srgbClr val="0070C0"/>
                </a:solidFill>
              </a:rPr>
              <a:t>.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49289" y="1066800"/>
            <a:ext cx="8312727" cy="725075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900" b="1" dirty="0" smtClean="0">
                <a:solidFill>
                  <a:srgbClr val="00B050"/>
                </a:solidFill>
              </a:rPr>
              <a:t>- City Implementation</a:t>
            </a:r>
            <a:endParaRPr lang="en-US" sz="3900" b="1" dirty="0">
              <a:solidFill>
                <a:srgbClr val="00B05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16007" y="237449"/>
            <a:ext cx="8312727" cy="917575"/>
          </a:xfrm>
          <a:prstGeom prst="rect">
            <a:avLst/>
          </a:prstGeom>
        </p:spPr>
        <p:txBody>
          <a:bodyPr vert="horz" lIns="91429" tIns="45714" rIns="91429" bIns="4571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i="1" dirty="0" smtClean="0">
                <a:solidFill>
                  <a:srgbClr val="002060"/>
                </a:solidFill>
              </a:rPr>
              <a:t>Options</a:t>
            </a:r>
            <a:endParaRPr lang="en-US" sz="6000" b="1" i="1" dirty="0">
              <a:solidFill>
                <a:srgbClr val="00206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9289" y="3200401"/>
            <a:ext cx="8691255" cy="3200399"/>
          </a:xfrm>
          <a:prstGeom prst="rect">
            <a:avLst/>
          </a:prstGeom>
        </p:spPr>
        <p:txBody>
          <a:bodyPr vert="horz" lIns="91429" tIns="45714" rIns="91429" bIns="4571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rgbClr val="002060"/>
                </a:solidFill>
              </a:rPr>
              <a:t>Increase revenue/funds to </a:t>
            </a:r>
            <a:r>
              <a:rPr lang="en-US" sz="2800" b="1" dirty="0">
                <a:solidFill>
                  <a:srgbClr val="002060"/>
                </a:solidFill>
              </a:rPr>
              <a:t>pay </a:t>
            </a:r>
            <a:r>
              <a:rPr lang="en-US" sz="2800" b="1" dirty="0" smtClean="0">
                <a:solidFill>
                  <a:srgbClr val="002060"/>
                </a:solidFill>
              </a:rPr>
              <a:t>Unfunded Liabilities: </a:t>
            </a:r>
            <a:endParaRPr lang="en-US" sz="2800" b="1" dirty="0">
              <a:solidFill>
                <a:srgbClr val="002060"/>
              </a:solidFill>
            </a:endParaRPr>
          </a:p>
          <a:p>
            <a:pPr marL="457200" indent="-228600" algn="l">
              <a:buFont typeface="Courier New" panose="02070309020205020404" pitchFamily="49" charset="0"/>
              <a:buChar char="o"/>
            </a:pPr>
            <a:r>
              <a:rPr lang="en-US" sz="2800" b="1" dirty="0" smtClean="0">
                <a:solidFill>
                  <a:srgbClr val="002060"/>
                </a:solidFill>
              </a:rPr>
              <a:t>Raise Taxes: </a:t>
            </a:r>
            <a:r>
              <a:rPr lang="en-US" sz="2800" b="1" dirty="0">
                <a:solidFill>
                  <a:srgbClr val="002060"/>
                </a:solidFill>
              </a:rPr>
              <a:t>sales tax, </a:t>
            </a:r>
            <a:r>
              <a:rPr lang="en-US" sz="2800" b="1" dirty="0" smtClean="0">
                <a:solidFill>
                  <a:srgbClr val="002060"/>
                </a:solidFill>
              </a:rPr>
              <a:t>property </a:t>
            </a:r>
            <a:r>
              <a:rPr lang="en-US" sz="2800" b="1" dirty="0">
                <a:solidFill>
                  <a:srgbClr val="002060"/>
                </a:solidFill>
              </a:rPr>
              <a:t>tax, or parcel tax</a:t>
            </a:r>
            <a:r>
              <a:rPr lang="en-US" sz="2800" b="1" dirty="0" smtClean="0">
                <a:solidFill>
                  <a:srgbClr val="002060"/>
                </a:solidFill>
              </a:rPr>
              <a:t>.</a:t>
            </a:r>
          </a:p>
          <a:p>
            <a:pPr marL="457200" indent="-228600" algn="l">
              <a:buFont typeface="Courier New" panose="02070309020205020404" pitchFamily="49" charset="0"/>
              <a:buChar char="o"/>
            </a:pPr>
            <a:r>
              <a:rPr lang="en-US" sz="2800" b="1" dirty="0" smtClean="0">
                <a:solidFill>
                  <a:srgbClr val="002060"/>
                </a:solidFill>
              </a:rPr>
              <a:t>Sell/Lease Assets: e.g. Civic Center, Fairview Parks</a:t>
            </a:r>
          </a:p>
          <a:p>
            <a:pPr marL="457200" indent="-228600" algn="l">
              <a:buFont typeface="Courier New" panose="02070309020205020404" pitchFamily="49" charset="0"/>
              <a:buChar char="o"/>
            </a:pPr>
            <a:r>
              <a:rPr lang="en-US" sz="2800" b="1" dirty="0" smtClean="0">
                <a:solidFill>
                  <a:srgbClr val="002060"/>
                </a:solidFill>
              </a:rPr>
              <a:t>Borrow: Issue </a:t>
            </a:r>
            <a:r>
              <a:rPr lang="en-US" sz="2800" b="1" dirty="0">
                <a:solidFill>
                  <a:srgbClr val="002060"/>
                </a:solidFill>
              </a:rPr>
              <a:t>pension </a:t>
            </a:r>
            <a:r>
              <a:rPr lang="en-US" sz="2800" b="1" dirty="0" smtClean="0">
                <a:solidFill>
                  <a:srgbClr val="002060"/>
                </a:solidFill>
              </a:rPr>
              <a:t>bonds</a:t>
            </a:r>
          </a:p>
          <a:p>
            <a:pPr marL="457200" indent="-228600" algn="l">
              <a:buFont typeface="Courier New" panose="02070309020205020404" pitchFamily="49" charset="0"/>
              <a:buChar char="o"/>
            </a:pPr>
            <a:r>
              <a:rPr lang="en-US" sz="2800" b="1" dirty="0" smtClean="0">
                <a:solidFill>
                  <a:srgbClr val="002060"/>
                </a:solidFill>
              </a:rPr>
              <a:t>Allocate general funds </a:t>
            </a:r>
            <a:r>
              <a:rPr lang="en-US" sz="2800" b="1" dirty="0">
                <a:solidFill>
                  <a:srgbClr val="002060"/>
                </a:solidFill>
              </a:rPr>
              <a:t>over and above annual </a:t>
            </a:r>
            <a:r>
              <a:rPr lang="en-US" sz="2800" b="1" dirty="0" smtClean="0">
                <a:solidFill>
                  <a:srgbClr val="002060"/>
                </a:solidFill>
              </a:rPr>
              <a:t>PERS required contributions.</a:t>
            </a:r>
          </a:p>
          <a:p>
            <a:pPr marL="457200" indent="-228600" algn="l">
              <a:buFont typeface="Courier New" panose="02070309020205020404" pitchFamily="49" charset="0"/>
              <a:buChar char="o"/>
            </a:pPr>
            <a:r>
              <a:rPr lang="en-US" sz="2800" b="1" dirty="0" smtClean="0">
                <a:solidFill>
                  <a:srgbClr val="002060"/>
                </a:solidFill>
              </a:rPr>
              <a:t>Decrease City Services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2147050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869" y="2234671"/>
            <a:ext cx="8936277" cy="917575"/>
          </a:xfrm>
          <a:prstGeom prst="rect">
            <a:avLst/>
          </a:prstGeom>
        </p:spPr>
        <p:txBody>
          <a:bodyPr vert="horz" lIns="91429" tIns="45714" rIns="91429" bIns="4571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sz="3600" b="1" dirty="0">
                <a:solidFill>
                  <a:srgbClr val="002060"/>
                </a:solidFill>
              </a:rPr>
              <a:t>-Studied legal and accounting </a:t>
            </a:r>
            <a:r>
              <a:rPr lang="en-US" sz="3600" b="1" dirty="0" smtClean="0">
                <a:solidFill>
                  <a:srgbClr val="002060"/>
                </a:solidFill>
              </a:rPr>
              <a:t>environment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869" y="1261987"/>
            <a:ext cx="8618865" cy="972684"/>
          </a:xfrm>
          <a:prstGeom prst="rect">
            <a:avLst/>
          </a:prstGeom>
        </p:spPr>
        <p:txBody>
          <a:bodyPr vert="horz" lIns="91429" tIns="45714" rIns="91429" bIns="45714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900" b="1" dirty="0" smtClean="0">
                <a:solidFill>
                  <a:srgbClr val="002060"/>
                </a:solidFill>
              </a:rPr>
              <a:t>-</a:t>
            </a:r>
            <a:r>
              <a:rPr lang="en-US" sz="3900" b="1" dirty="0">
                <a:solidFill>
                  <a:srgbClr val="002060"/>
                </a:solidFill>
              </a:rPr>
              <a:t>Studied and presented each benefit plan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16007" y="320634"/>
            <a:ext cx="8312727" cy="917575"/>
          </a:xfrm>
          <a:prstGeom prst="rect">
            <a:avLst/>
          </a:prstGeom>
        </p:spPr>
        <p:txBody>
          <a:bodyPr vert="horz" lIns="91429" tIns="45714" rIns="91429" bIns="4571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i="1" dirty="0" smtClean="0">
                <a:solidFill>
                  <a:srgbClr val="002060"/>
                </a:solidFill>
              </a:rPr>
              <a:t>Committee Activities</a:t>
            </a:r>
            <a:endParaRPr lang="en-US" sz="6000" b="1" i="1" dirty="0">
              <a:solidFill>
                <a:srgbClr val="00206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869" y="3434862"/>
            <a:ext cx="8618865" cy="972684"/>
          </a:xfrm>
          <a:prstGeom prst="rect">
            <a:avLst/>
          </a:prstGeom>
        </p:spPr>
        <p:txBody>
          <a:bodyPr vert="horz" lIns="91429" tIns="45714" rIns="91429" bIns="4571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7475" indent="-117475" algn="l"/>
            <a:r>
              <a:rPr lang="en-US" sz="3600" b="1" dirty="0" smtClean="0">
                <a:solidFill>
                  <a:srgbClr val="002060"/>
                </a:solidFill>
              </a:rPr>
              <a:t>-</a:t>
            </a:r>
            <a:r>
              <a:rPr lang="en-US" sz="3600" b="1" dirty="0">
                <a:solidFill>
                  <a:srgbClr val="002060"/>
                </a:solidFill>
              </a:rPr>
              <a:t>Review current events, local and across </a:t>
            </a:r>
            <a:r>
              <a:rPr lang="en-US" sz="3600" b="1" dirty="0" smtClean="0">
                <a:solidFill>
                  <a:srgbClr val="002060"/>
                </a:solidFill>
              </a:rPr>
              <a:t>the country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867" y="4501662"/>
            <a:ext cx="9094291" cy="972684"/>
          </a:xfrm>
          <a:prstGeom prst="rect">
            <a:avLst/>
          </a:prstGeom>
        </p:spPr>
        <p:txBody>
          <a:bodyPr vert="horz" lIns="91429" tIns="45714" rIns="91429" bIns="4571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2060"/>
                </a:solidFill>
              </a:rPr>
              <a:t>-Researching </a:t>
            </a:r>
            <a:r>
              <a:rPr lang="en-US" sz="3600" b="1" dirty="0">
                <a:solidFill>
                  <a:srgbClr val="002060"/>
                </a:solidFill>
              </a:rPr>
              <a:t>and analyzing possible </a:t>
            </a:r>
            <a:r>
              <a:rPr lang="en-US" sz="3600" b="1" dirty="0" smtClean="0">
                <a:solidFill>
                  <a:srgbClr val="002060"/>
                </a:solidFill>
              </a:rPr>
              <a:t>option(s)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7848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1247" y="2819400"/>
            <a:ext cx="8691255" cy="3465925"/>
          </a:xfrm>
          <a:prstGeom prst="rect">
            <a:avLst/>
          </a:prstGeom>
        </p:spPr>
        <p:txBody>
          <a:bodyPr vert="horz" lIns="91429" tIns="45714" rIns="91429" bIns="4571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sz="3600" b="1" i="1" dirty="0" smtClean="0">
                <a:solidFill>
                  <a:srgbClr val="0070C0"/>
                </a:solidFill>
              </a:rPr>
              <a:t>Pay down Fire side-fund</a:t>
            </a:r>
          </a:p>
          <a:p>
            <a:pPr marL="914400" indent="-342900" algn="l">
              <a:buFont typeface="Wingdings" panose="05000000000000000000" pitchFamily="2" charset="2"/>
              <a:buChar char="ü"/>
            </a:pPr>
            <a:r>
              <a:rPr lang="en-US" sz="2400" b="1" i="1" dirty="0"/>
              <a:t>If Cost of Money is less than 7.5% PERS rate of return for Fire side-fund</a:t>
            </a:r>
          </a:p>
          <a:p>
            <a:pPr marL="914400" indent="-342900" algn="l">
              <a:buFont typeface="Wingdings" panose="05000000000000000000" pitchFamily="2" charset="2"/>
              <a:buChar char="ü"/>
            </a:pPr>
            <a:r>
              <a:rPr lang="en-US" sz="2400" b="1" i="1" dirty="0"/>
              <a:t>Use $1,000,000 already earmarked for PERS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sz="3600" b="1" i="1" dirty="0" smtClean="0">
                <a:solidFill>
                  <a:srgbClr val="0070C0"/>
                </a:solidFill>
              </a:rPr>
              <a:t>Make annual lump-sum prepay(s)</a:t>
            </a:r>
          </a:p>
          <a:p>
            <a:pPr marL="914400" indent="-342900" algn="l">
              <a:buFont typeface="Wingdings" panose="05000000000000000000" pitchFamily="2" charset="2"/>
              <a:buChar char="ü"/>
            </a:pPr>
            <a:r>
              <a:rPr lang="en-US" sz="2400" b="1" i="1" dirty="0" smtClean="0"/>
              <a:t>Annual lump-sum PERS Prepays ~ 3.55% discoun</a:t>
            </a:r>
            <a:r>
              <a:rPr lang="en-US" sz="2400" b="1" i="1" dirty="0"/>
              <a:t>t</a:t>
            </a:r>
            <a:r>
              <a:rPr lang="en-US" sz="2400" b="1" i="1" dirty="0" smtClean="0"/>
              <a:t>, cash flow permitting</a:t>
            </a:r>
          </a:p>
          <a:p>
            <a:pPr marL="914400" indent="-342900" algn="l">
              <a:buFont typeface="Wingdings" panose="05000000000000000000" pitchFamily="2" charset="2"/>
              <a:buChar char="ü"/>
            </a:pPr>
            <a:r>
              <a:rPr lang="en-US" sz="2400" b="1" i="1" dirty="0" smtClean="0"/>
              <a:t>Review progress annually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72735" y="901795"/>
            <a:ext cx="8312727" cy="725075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900" b="1" dirty="0" smtClean="0">
                <a:solidFill>
                  <a:srgbClr val="00B050"/>
                </a:solidFill>
              </a:rPr>
              <a:t>-City Implementation</a:t>
            </a:r>
            <a:endParaRPr lang="en-US" sz="3900" b="1" dirty="0">
              <a:solidFill>
                <a:srgbClr val="00B05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16007" y="237449"/>
            <a:ext cx="8312727" cy="917575"/>
          </a:xfrm>
          <a:prstGeom prst="rect">
            <a:avLst/>
          </a:prstGeom>
        </p:spPr>
        <p:txBody>
          <a:bodyPr vert="horz" lIns="91429" tIns="45714" rIns="91429" bIns="4571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i="1" dirty="0" smtClean="0">
                <a:solidFill>
                  <a:srgbClr val="002060"/>
                </a:solidFill>
              </a:rPr>
              <a:t>Options</a:t>
            </a:r>
            <a:endParaRPr lang="en-US" sz="6000" b="1" i="1" dirty="0">
              <a:solidFill>
                <a:srgbClr val="00206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72735" y="1626870"/>
            <a:ext cx="8312727" cy="1106075"/>
          </a:xfrm>
          <a:prstGeom prst="rect">
            <a:avLst/>
          </a:prstGeom>
        </p:spPr>
        <p:txBody>
          <a:bodyPr vert="horz" lIns="91429" tIns="45714" rIns="91429" bIns="4571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i="1" dirty="0" smtClean="0">
                <a:solidFill>
                  <a:srgbClr val="C00000"/>
                </a:solidFill>
              </a:rPr>
              <a:t>Recommendations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US" sz="3600" b="1" i="1" dirty="0"/>
              <a:t>See Interim Finance Director </a:t>
            </a:r>
            <a:r>
              <a:rPr lang="en-US" sz="3600" b="1" i="1" dirty="0" smtClean="0"/>
              <a:t>proposal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40272993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72735" y="1868075"/>
            <a:ext cx="8691255" cy="4724400"/>
          </a:xfrm>
          <a:prstGeom prst="rect">
            <a:avLst/>
          </a:prstGeom>
        </p:spPr>
        <p:txBody>
          <a:bodyPr vert="horz" lIns="91429" tIns="45714" rIns="91429" bIns="4571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800" b="1" i="1" dirty="0" smtClean="0">
                <a:solidFill>
                  <a:srgbClr val="002060"/>
                </a:solidFill>
              </a:rPr>
              <a:t>Negotiate increased employee contributions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800" b="1" i="1" dirty="0" smtClean="0">
                <a:solidFill>
                  <a:srgbClr val="002060"/>
                </a:solidFill>
              </a:rPr>
              <a:t>Negotiate reduced “Optional” PERS benefits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800" b="1" i="1" dirty="0" smtClean="0">
                <a:solidFill>
                  <a:srgbClr val="002060"/>
                </a:solidFill>
              </a:rPr>
              <a:t>Negotiate compensation changes to offset PERS costs</a:t>
            </a:r>
            <a:endParaRPr lang="en-US" sz="4800" b="1" i="1" dirty="0">
              <a:solidFill>
                <a:srgbClr val="00206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72735" y="1143000"/>
            <a:ext cx="8312727" cy="725075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900" b="1" dirty="0" smtClean="0">
                <a:solidFill>
                  <a:srgbClr val="00B050"/>
                </a:solidFill>
              </a:rPr>
              <a:t>-City and Labor Associations</a:t>
            </a:r>
            <a:endParaRPr lang="en-US" sz="3900" b="1" dirty="0">
              <a:solidFill>
                <a:srgbClr val="00B05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16007" y="237449"/>
            <a:ext cx="8312727" cy="917575"/>
          </a:xfrm>
          <a:prstGeom prst="rect">
            <a:avLst/>
          </a:prstGeom>
        </p:spPr>
        <p:txBody>
          <a:bodyPr vert="horz" lIns="91429" tIns="45714" rIns="91429" bIns="4571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i="1" dirty="0" smtClean="0">
                <a:solidFill>
                  <a:srgbClr val="002060"/>
                </a:solidFill>
              </a:rPr>
              <a:t>Options</a:t>
            </a:r>
            <a:endParaRPr lang="en-US" sz="6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4186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72735" y="1868075"/>
            <a:ext cx="8691255" cy="4724400"/>
          </a:xfrm>
          <a:prstGeom prst="rect">
            <a:avLst/>
          </a:prstGeom>
        </p:spPr>
        <p:txBody>
          <a:bodyPr vert="horz" lIns="91429" tIns="45714" rIns="91429" bIns="4571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800" b="1" i="1" dirty="0" smtClean="0">
                <a:solidFill>
                  <a:srgbClr val="002060"/>
                </a:solidFill>
              </a:rPr>
              <a:t>California Rule does not permit Pension benefit reductions presently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800" b="1" i="1" dirty="0" smtClean="0">
                <a:solidFill>
                  <a:srgbClr val="002060"/>
                </a:solidFill>
              </a:rPr>
              <a:t>Join with other agencies to advocate reforms in Sacramento</a:t>
            </a:r>
            <a:endParaRPr lang="en-US" sz="4800" b="1" i="1" dirty="0">
              <a:solidFill>
                <a:srgbClr val="00206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72735" y="1143000"/>
            <a:ext cx="8312727" cy="725075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900" b="1" dirty="0" smtClean="0">
                <a:solidFill>
                  <a:srgbClr val="00B050"/>
                </a:solidFill>
              </a:rPr>
              <a:t>-California and CalPERS</a:t>
            </a:r>
            <a:endParaRPr lang="en-US" sz="3900" b="1" dirty="0">
              <a:solidFill>
                <a:srgbClr val="00B05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16007" y="237449"/>
            <a:ext cx="8312727" cy="917575"/>
          </a:xfrm>
          <a:prstGeom prst="rect">
            <a:avLst/>
          </a:prstGeom>
        </p:spPr>
        <p:txBody>
          <a:bodyPr vert="horz" lIns="91429" tIns="45714" rIns="91429" bIns="4571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i="1" dirty="0" smtClean="0">
                <a:solidFill>
                  <a:srgbClr val="002060"/>
                </a:solidFill>
              </a:rPr>
              <a:t>Options</a:t>
            </a:r>
            <a:endParaRPr lang="en-US" sz="6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0625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77383" y="206829"/>
            <a:ext cx="8312727" cy="1295400"/>
          </a:xfrm>
          <a:prstGeom prst="rect">
            <a:avLst/>
          </a:prstGeom>
        </p:spPr>
        <p:txBody>
          <a:bodyPr vert="horz" lIns="91429" tIns="45714" rIns="91429" bIns="4571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i="1" dirty="0" smtClean="0">
                <a:solidFill>
                  <a:srgbClr val="002060"/>
                </a:solidFill>
              </a:rPr>
              <a:t>Next Steps</a:t>
            </a:r>
            <a:endParaRPr lang="en-US" sz="9600" b="1" i="1" dirty="0">
              <a:solidFill>
                <a:srgbClr val="00206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612422"/>
            <a:ext cx="9143999" cy="1892778"/>
          </a:xfrm>
          <a:prstGeom prst="rect">
            <a:avLst/>
          </a:prstGeom>
        </p:spPr>
        <p:txBody>
          <a:bodyPr vert="horz" lIns="91429" tIns="45714" rIns="91429" bIns="4571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i="1" dirty="0" smtClean="0">
                <a:solidFill>
                  <a:srgbClr val="00B050"/>
                </a:solidFill>
              </a:rPr>
              <a:t>- Engage PERS and OPEB actuaries</a:t>
            </a:r>
          </a:p>
          <a:p>
            <a:pPr marL="692150" indent="-411163" algn="l">
              <a:buFont typeface="Wingdings" panose="05000000000000000000" pitchFamily="2" charset="2"/>
              <a:buChar char="Ø"/>
            </a:pPr>
            <a:r>
              <a:rPr lang="en-US" b="1" i="1" dirty="0" smtClean="0">
                <a:solidFill>
                  <a:schemeClr val="tx2"/>
                </a:solidFill>
              </a:rPr>
              <a:t>Calculate what-if scenarios</a:t>
            </a:r>
          </a:p>
          <a:p>
            <a:pPr marL="692150" indent="-411163" algn="l">
              <a:buFont typeface="Wingdings" panose="05000000000000000000" pitchFamily="2" charset="2"/>
              <a:buChar char="Ø"/>
            </a:pPr>
            <a:r>
              <a:rPr lang="en-US" b="1" i="1" dirty="0">
                <a:solidFill>
                  <a:schemeClr val="tx2"/>
                </a:solidFill>
              </a:rPr>
              <a:t>Calculate future </a:t>
            </a:r>
            <a:r>
              <a:rPr lang="en-US" b="1" i="1" dirty="0" smtClean="0">
                <a:solidFill>
                  <a:schemeClr val="tx2"/>
                </a:solidFill>
              </a:rPr>
              <a:t>costs and savings</a:t>
            </a:r>
            <a:endParaRPr lang="en-US" b="1" i="1" dirty="0">
              <a:solidFill>
                <a:schemeClr val="tx2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1" y="3657600"/>
            <a:ext cx="8763000" cy="914399"/>
          </a:xfrm>
          <a:prstGeom prst="rect">
            <a:avLst/>
          </a:prstGeom>
        </p:spPr>
        <p:txBody>
          <a:bodyPr vert="horz" lIns="91429" tIns="45714" rIns="91429" bIns="4571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i="1" dirty="0" smtClean="0">
                <a:solidFill>
                  <a:srgbClr val="00B050"/>
                </a:solidFill>
              </a:rPr>
              <a:t>- Engage and educate Citizens</a:t>
            </a:r>
            <a:endParaRPr lang="en-US" sz="3600" b="1" i="1" dirty="0">
              <a:solidFill>
                <a:srgbClr val="00B05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8601" y="4728209"/>
            <a:ext cx="8763000" cy="914399"/>
          </a:xfrm>
          <a:prstGeom prst="rect">
            <a:avLst/>
          </a:prstGeom>
        </p:spPr>
        <p:txBody>
          <a:bodyPr vert="horz" lIns="91429" tIns="45714" rIns="91429" bIns="4571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i="1" dirty="0" smtClean="0">
                <a:solidFill>
                  <a:srgbClr val="00B050"/>
                </a:solidFill>
              </a:rPr>
              <a:t>- Engage and educate Employees</a:t>
            </a:r>
            <a:endParaRPr lang="en-US" sz="36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8882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2754" y="762000"/>
            <a:ext cx="8915401" cy="1295400"/>
          </a:xfrm>
          <a:prstGeom prst="rect">
            <a:avLst/>
          </a:prstGeom>
        </p:spPr>
        <p:txBody>
          <a:bodyPr vert="horz" lIns="91429" tIns="45714" rIns="91429" bIns="4571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i="1" dirty="0" smtClean="0">
                <a:solidFill>
                  <a:srgbClr val="0070C0"/>
                </a:solidFill>
              </a:rPr>
              <a:t>Want to Know More?</a:t>
            </a:r>
            <a:endParaRPr lang="en-US" sz="6600" b="1" i="1" dirty="0">
              <a:solidFill>
                <a:srgbClr val="0070C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2754" y="2057401"/>
            <a:ext cx="8763000" cy="762000"/>
          </a:xfrm>
          <a:prstGeom prst="rect">
            <a:avLst/>
          </a:prstGeom>
        </p:spPr>
        <p:txBody>
          <a:bodyPr vert="horz" lIns="91429" tIns="45714" rIns="91429" bIns="4571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i="1" dirty="0" smtClean="0">
                <a:solidFill>
                  <a:srgbClr val="00B050"/>
                </a:solidFill>
              </a:rPr>
              <a:t>- Read the </a:t>
            </a:r>
            <a:r>
              <a:rPr lang="en-US" b="1" i="1" dirty="0" smtClean="0">
                <a:solidFill>
                  <a:srgbClr val="00B050"/>
                </a:solidFill>
              </a:rPr>
              <a:t>Report</a:t>
            </a:r>
            <a:endParaRPr lang="en-US" sz="3600" b="1" i="1" dirty="0">
              <a:solidFill>
                <a:srgbClr val="00B05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2754" y="3757246"/>
            <a:ext cx="8763000" cy="1363981"/>
          </a:xfrm>
          <a:prstGeom prst="rect">
            <a:avLst/>
          </a:prstGeom>
        </p:spPr>
        <p:txBody>
          <a:bodyPr vert="horz" lIns="91429" tIns="45714" rIns="91429" bIns="4571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i="1" dirty="0" smtClean="0">
                <a:solidFill>
                  <a:srgbClr val="00B050"/>
                </a:solidFill>
              </a:rPr>
              <a:t>- Visit POC website:</a:t>
            </a:r>
          </a:p>
          <a:p>
            <a:pPr algn="l"/>
            <a:r>
              <a:rPr lang="en-US" sz="2800" b="1" u="sng" dirty="0">
                <a:hlinkClick r:id="rId2"/>
              </a:rPr>
              <a:t>http://www.costamesaca.gov/index.aspx?page=1603</a:t>
            </a:r>
            <a:endParaRPr lang="en-US" sz="2800" b="1" i="1" dirty="0">
              <a:solidFill>
                <a:srgbClr val="00B05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2754" y="2836985"/>
            <a:ext cx="8763000" cy="914399"/>
          </a:xfrm>
          <a:prstGeom prst="rect">
            <a:avLst/>
          </a:prstGeom>
        </p:spPr>
        <p:txBody>
          <a:bodyPr vert="horz" lIns="91429" tIns="45714" rIns="91429" bIns="4571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i="1" dirty="0" smtClean="0">
                <a:solidFill>
                  <a:srgbClr val="00B050"/>
                </a:solidFill>
              </a:rPr>
              <a:t>- Read the Supplemental Slides</a:t>
            </a:r>
            <a:endParaRPr lang="en-US" sz="3600" b="1" i="1" dirty="0">
              <a:solidFill>
                <a:srgbClr val="00B05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2754" y="5121227"/>
            <a:ext cx="8763000" cy="1363981"/>
          </a:xfrm>
          <a:prstGeom prst="rect">
            <a:avLst/>
          </a:prstGeom>
        </p:spPr>
        <p:txBody>
          <a:bodyPr vert="horz" lIns="91429" tIns="45714" rIns="91429" bIns="4571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i="1" dirty="0" smtClean="0">
                <a:solidFill>
                  <a:srgbClr val="00B050"/>
                </a:solidFill>
              </a:rPr>
              <a:t>- Visit CalPERS website:</a:t>
            </a:r>
          </a:p>
          <a:p>
            <a:pPr algn="l"/>
            <a:r>
              <a:rPr lang="en-US" sz="2800" b="1" u="sng" dirty="0">
                <a:hlinkClick r:id="rId3"/>
              </a:rPr>
              <a:t>http://</a:t>
            </a:r>
            <a:r>
              <a:rPr lang="en-US" sz="2800" b="1" u="sng" dirty="0" smtClean="0">
                <a:hlinkClick r:id="rId3"/>
              </a:rPr>
              <a:t>www.calpers.ca.gov</a:t>
            </a:r>
            <a:endParaRPr lang="en-US" sz="28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8588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6006" y="2209800"/>
            <a:ext cx="8312727" cy="1295400"/>
          </a:xfrm>
          <a:prstGeom prst="rect">
            <a:avLst/>
          </a:prstGeom>
        </p:spPr>
        <p:txBody>
          <a:bodyPr vert="horz" lIns="91429" tIns="45714" rIns="91429" bIns="4571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i="1" dirty="0" smtClean="0">
                <a:solidFill>
                  <a:srgbClr val="002060"/>
                </a:solidFill>
                <a:latin typeface="Calibri"/>
              </a:rPr>
              <a:t>Questions?</a:t>
            </a:r>
            <a:endParaRPr lang="en-US" sz="9600" b="1" i="1" dirty="0">
              <a:solidFill>
                <a:srgbClr val="00206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98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6006" y="2514600"/>
            <a:ext cx="8312727" cy="1600200"/>
          </a:xfrm>
          <a:prstGeom prst="rect">
            <a:avLst/>
          </a:prstGeom>
        </p:spPr>
        <p:txBody>
          <a:bodyPr vert="horz" lIns="91429" tIns="45714" rIns="91429" bIns="4571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Arial"/>
              </a:rPr>
              <a:t>Supplemental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i="1" dirty="0" err="1" smtClean="0">
                <a:solidFill>
                  <a:srgbClr val="002060"/>
                </a:solidFill>
                <a:latin typeface="Arial"/>
              </a:rPr>
              <a:t>Materia</a:t>
            </a:r>
            <a:r>
              <a:rPr kumimoji="0" lang="en-US" sz="6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ls</a:t>
            </a:r>
            <a:endParaRPr kumimoji="0" lang="en-US" sz="6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463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16006" y="1238209"/>
            <a:ext cx="8599394" cy="2952791"/>
          </a:xfrm>
          <a:prstGeom prst="rect">
            <a:avLst/>
          </a:prstGeom>
        </p:spPr>
        <p:txBody>
          <a:bodyPr vert="horz" lIns="91429" tIns="45714" rIns="91429" bIns="4571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i="1" dirty="0" smtClean="0">
                <a:solidFill>
                  <a:srgbClr val="002060"/>
                </a:solidFill>
              </a:rPr>
              <a:t>Consumer Loan Amortization</a:t>
            </a:r>
          </a:p>
          <a:p>
            <a:r>
              <a:rPr lang="en-US" sz="5400" b="1" i="1" dirty="0" smtClean="0">
                <a:solidFill>
                  <a:srgbClr val="FF0000"/>
                </a:solidFill>
              </a:rPr>
              <a:t>Versus</a:t>
            </a:r>
          </a:p>
          <a:p>
            <a:r>
              <a:rPr lang="en-US" sz="5400" b="1" i="1" dirty="0" smtClean="0">
                <a:solidFill>
                  <a:srgbClr val="002060"/>
                </a:solidFill>
              </a:rPr>
              <a:t>PERS Level Percent of</a:t>
            </a:r>
          </a:p>
          <a:p>
            <a:r>
              <a:rPr lang="en-US" sz="5400" b="1" i="1" dirty="0" smtClean="0">
                <a:solidFill>
                  <a:srgbClr val="002060"/>
                </a:solidFill>
              </a:rPr>
              <a:t>Payroll Amortization</a:t>
            </a:r>
            <a:endParaRPr lang="en-US" sz="5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68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" y="152400"/>
            <a:ext cx="9136063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497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201"/>
            <a:ext cx="9144001" cy="66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005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07791" y="2722109"/>
            <a:ext cx="8520893" cy="688975"/>
          </a:xfrm>
          <a:prstGeom prst="rect">
            <a:avLst/>
          </a:prstGeom>
        </p:spPr>
        <p:txBody>
          <a:bodyPr vert="horz" lIns="91429" tIns="45714" rIns="91429" bIns="4571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 smtClean="0">
                <a:solidFill>
                  <a:srgbClr val="002060"/>
                </a:solidFill>
              </a:rPr>
              <a:t>Police:                  3% at age 50</a:t>
            </a:r>
            <a:endParaRPr lang="en-US" sz="5400" b="1" dirty="0">
              <a:solidFill>
                <a:srgbClr val="00206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7791" y="3395844"/>
            <a:ext cx="8729059" cy="972684"/>
          </a:xfrm>
          <a:prstGeom prst="rect">
            <a:avLst/>
          </a:prstGeom>
        </p:spPr>
        <p:txBody>
          <a:bodyPr vert="horz" lIns="91429" tIns="45714" rIns="91429" bIns="4571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 smtClean="0">
                <a:solidFill>
                  <a:srgbClr val="002060"/>
                </a:solidFill>
              </a:rPr>
              <a:t>Fire:                      3% at age 50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16007" y="457200"/>
            <a:ext cx="8312727" cy="2133600"/>
          </a:xfrm>
          <a:prstGeom prst="rect">
            <a:avLst/>
          </a:prstGeom>
        </p:spPr>
        <p:txBody>
          <a:bodyPr vert="horz" lIns="91429" tIns="45714" rIns="91429" bIns="4571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i="1" dirty="0" smtClean="0">
                <a:solidFill>
                  <a:srgbClr val="002060"/>
                </a:solidFill>
              </a:rPr>
              <a:t>“Classic” Employees’ PERS Plan Formulas</a:t>
            </a:r>
            <a:endParaRPr lang="en-US" sz="6000" b="1" i="1" dirty="0">
              <a:solidFill>
                <a:srgbClr val="00206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07791" y="4251960"/>
            <a:ext cx="8729059" cy="917575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 smtClean="0">
                <a:solidFill>
                  <a:srgbClr val="002060"/>
                </a:solidFill>
              </a:rPr>
              <a:t>Miscellaneous: 2.5% at age 55</a:t>
            </a:r>
            <a:endParaRPr lang="en-US" sz="5400" b="1" dirty="0">
              <a:solidFill>
                <a:srgbClr val="00206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07791" y="5469032"/>
            <a:ext cx="4821409" cy="89979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29" tIns="45714" rIns="91429" bIns="4571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dirty="0" smtClean="0">
                <a:solidFill>
                  <a:srgbClr val="002060"/>
                </a:solidFill>
              </a:rPr>
              <a:t>Most “Classic” employees were hired before PEPRA reform 1/1/2013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86400" y="6365945"/>
            <a:ext cx="3450450" cy="33854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29" tIns="45714" rIns="91429" bIns="45714" rtlCol="0">
            <a:spAutoFit/>
          </a:bodyPr>
          <a:lstStyle/>
          <a:p>
            <a:pPr defTabSz="914293"/>
            <a:r>
              <a:rPr lang="en-US" sz="1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Source: Costa Mesa Human Resources</a:t>
            </a:r>
            <a:endParaRPr lang="en-US" sz="16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8598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074754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675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" y="69583"/>
            <a:ext cx="7162800" cy="663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1"/>
          <p:cNvSpPr txBox="1"/>
          <p:nvPr/>
        </p:nvSpPr>
        <p:spPr>
          <a:xfrm>
            <a:off x="8153400" y="5923674"/>
            <a:ext cx="850882" cy="780072"/>
          </a:xfrm>
          <a:prstGeom prst="rect">
            <a:avLst/>
          </a:prstGeom>
          <a:ln>
            <a:solidFill>
              <a:srgbClr val="4F81BD"/>
            </a:solidFill>
            <a:prstDash val="sysDot"/>
          </a:ln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200" b="1" i="1" kern="0" dirty="0">
                <a:solidFill>
                  <a:srgbClr val="1F497D"/>
                </a:solidFill>
              </a:rPr>
              <a:t>Source:</a:t>
            </a:r>
          </a:p>
          <a:p>
            <a:pPr algn="ctr">
              <a:defRPr/>
            </a:pPr>
            <a:r>
              <a:rPr lang="en-US" sz="1200" b="1" i="1" kern="0" dirty="0" smtClean="0">
                <a:solidFill>
                  <a:srgbClr val="1F497D"/>
                </a:solidFill>
              </a:rPr>
              <a:t>CM Human</a:t>
            </a:r>
            <a:endParaRPr lang="en-US" sz="1200" b="1" i="1" kern="0" dirty="0">
              <a:solidFill>
                <a:srgbClr val="1F497D"/>
              </a:solidFill>
            </a:endParaRPr>
          </a:p>
          <a:p>
            <a:pPr algn="ctr">
              <a:defRPr/>
            </a:pPr>
            <a:r>
              <a:rPr lang="en-US" sz="1200" b="1" i="1" kern="0" dirty="0" smtClean="0">
                <a:solidFill>
                  <a:srgbClr val="1F497D"/>
                </a:solidFill>
              </a:rPr>
              <a:t>Resources</a:t>
            </a:r>
            <a:endParaRPr lang="en-US" sz="1200" b="1" i="1" kern="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86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0"/>
            <a:ext cx="80962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074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31273" y="2236932"/>
            <a:ext cx="8312727" cy="3333791"/>
          </a:xfrm>
          <a:prstGeom prst="rect">
            <a:avLst/>
          </a:prstGeom>
        </p:spPr>
        <p:txBody>
          <a:bodyPr vert="horz" lIns="91429" tIns="45714" rIns="91429" bIns="4571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prstClr val="black"/>
                </a:solidFill>
              </a:rPr>
              <a:t>Police PERS pension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prstClr val="black"/>
                </a:solidFill>
              </a:rPr>
              <a:t>Fire </a:t>
            </a:r>
            <a:r>
              <a:rPr lang="en-US" sz="3600" dirty="0">
                <a:solidFill>
                  <a:prstClr val="black"/>
                </a:solidFill>
              </a:rPr>
              <a:t>Side fund and 3%@50 Risk Pool PERS pension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prstClr val="black"/>
                </a:solidFill>
              </a:rPr>
              <a:t>Miscellaneous PERS pension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prstClr val="black"/>
                </a:solidFill>
              </a:rPr>
              <a:t>Retiree Medical plan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prstClr val="black"/>
                </a:solidFill>
              </a:rPr>
              <a:t>Police 1% Supplemental plan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72735" y="1256125"/>
            <a:ext cx="8312727" cy="972684"/>
          </a:xfrm>
          <a:prstGeom prst="rect">
            <a:avLst/>
          </a:prstGeom>
        </p:spPr>
        <p:txBody>
          <a:bodyPr vert="horz" lIns="91429" tIns="45714" rIns="91429" bIns="45714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900" b="1" dirty="0" smtClean="0">
                <a:solidFill>
                  <a:srgbClr val="00B050"/>
                </a:solidFill>
              </a:rPr>
              <a:t>-</a:t>
            </a:r>
            <a:r>
              <a:rPr lang="en-US" sz="3900" b="1" dirty="0">
                <a:solidFill>
                  <a:srgbClr val="00B050"/>
                </a:solidFill>
              </a:rPr>
              <a:t>Studied and presented each benefit plan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16007" y="320634"/>
            <a:ext cx="8312727" cy="917575"/>
          </a:xfrm>
          <a:prstGeom prst="rect">
            <a:avLst/>
          </a:prstGeom>
        </p:spPr>
        <p:txBody>
          <a:bodyPr vert="horz" lIns="91429" tIns="45714" rIns="91429" bIns="4571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i="1" dirty="0" smtClean="0">
                <a:solidFill>
                  <a:srgbClr val="002060"/>
                </a:solidFill>
              </a:rPr>
              <a:t>Committee Activities</a:t>
            </a:r>
            <a:endParaRPr lang="en-US" sz="6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7442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72735" y="1257218"/>
            <a:ext cx="8466465" cy="917575"/>
          </a:xfrm>
          <a:prstGeom prst="rect">
            <a:avLst/>
          </a:prstGeom>
        </p:spPr>
        <p:txBody>
          <a:bodyPr vert="horz" lIns="91429" tIns="45714" rIns="91429" bIns="4571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B050"/>
                </a:solidFill>
              </a:rPr>
              <a:t>-Studied </a:t>
            </a:r>
            <a:r>
              <a:rPr lang="en-US" sz="3600" b="1" dirty="0">
                <a:solidFill>
                  <a:srgbClr val="00B050"/>
                </a:solidFill>
              </a:rPr>
              <a:t>legal and accounting </a:t>
            </a:r>
            <a:r>
              <a:rPr lang="en-US" sz="3600" b="1" dirty="0" smtClean="0">
                <a:solidFill>
                  <a:srgbClr val="00B050"/>
                </a:solidFill>
              </a:rPr>
              <a:t>environment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16007" y="320634"/>
            <a:ext cx="8312727" cy="917575"/>
          </a:xfrm>
          <a:prstGeom prst="rect">
            <a:avLst/>
          </a:prstGeom>
        </p:spPr>
        <p:txBody>
          <a:bodyPr vert="horz" lIns="91429" tIns="45714" rIns="91429" bIns="4571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i="1" dirty="0" smtClean="0">
                <a:solidFill>
                  <a:srgbClr val="002060"/>
                </a:solidFill>
              </a:rPr>
              <a:t>Committee Activities</a:t>
            </a:r>
            <a:endParaRPr lang="en-US" sz="6000" b="1" i="1" dirty="0">
              <a:solidFill>
                <a:srgbClr val="00206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1905000"/>
            <a:ext cx="8534400" cy="4267200"/>
          </a:xfrm>
          <a:prstGeom prst="rect">
            <a:avLst/>
          </a:prstGeom>
        </p:spPr>
        <p:txBody>
          <a:bodyPr vert="horz" lIns="91429" tIns="45714" rIns="91429" bIns="4571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</a:rPr>
              <a:t>Public Employees’ Pension Reform Act of 2013 (PEPRA)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</a:rPr>
              <a:t>New Governmental Accounting Standards Board (GASB) standards 67 &amp; 68.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prstClr val="black"/>
                </a:solidFill>
              </a:rPr>
              <a:t>Impact of accounting for pensions more like private sector FASB rules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</a:rPr>
              <a:t>Costa Mesa Budgets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</a:rPr>
              <a:t>Costa Mesa Comprehensive Annual Financial Report (CAFR)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</a:rPr>
              <a:t>Brown Act (twice)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</a:rPr>
              <a:t>Costa Mesa Civic Openness In Negotiation (COIN) act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</a:rPr>
              <a:t>Municipal Bankruptcy law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</a:rPr>
              <a:t>City attorney Kim Barlow opinion on safety of Costa Mesa assets in PERS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</a:rPr>
              <a:t>Joe Nation, Stanford Institute Economic Policy Research presentation 2/26/13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</a:rPr>
              <a:t>Impact of Miscellaneous 2.5%@55 benefit increase presentation 2/26/13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</a:rPr>
              <a:t>OC Local Agency Formation Committee Fiscal Trend Analysis </a:t>
            </a:r>
            <a:r>
              <a:rPr lang="en-US" sz="2000" u="sng" dirty="0">
                <a:solidFill>
                  <a:prstClr val="black"/>
                </a:solidFill>
                <a:hlinkClick r:id="rId2"/>
              </a:rPr>
              <a:t>http://www.oclafco.org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950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16007" y="320634"/>
            <a:ext cx="8312727" cy="917575"/>
          </a:xfrm>
          <a:prstGeom prst="rect">
            <a:avLst/>
          </a:prstGeom>
        </p:spPr>
        <p:txBody>
          <a:bodyPr vert="horz" lIns="91429" tIns="45714" rIns="91429" bIns="4571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i="1" dirty="0" smtClean="0">
                <a:solidFill>
                  <a:srgbClr val="002060"/>
                </a:solidFill>
              </a:rPr>
              <a:t>Committee Activities</a:t>
            </a:r>
            <a:endParaRPr lang="en-US" sz="6000" b="1" i="1" dirty="0">
              <a:solidFill>
                <a:srgbClr val="00206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72734" y="1143000"/>
            <a:ext cx="8312727" cy="972684"/>
          </a:xfrm>
          <a:prstGeom prst="rect">
            <a:avLst/>
          </a:prstGeom>
        </p:spPr>
        <p:txBody>
          <a:bodyPr vert="horz" lIns="91429" tIns="45714" rIns="91429" bIns="45714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00B050"/>
                </a:solidFill>
              </a:rPr>
              <a:t>-Review current events, local and across the country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4505" y="2209800"/>
            <a:ext cx="8534400" cy="3886200"/>
          </a:xfrm>
          <a:prstGeom prst="rect">
            <a:avLst/>
          </a:prstGeom>
        </p:spPr>
        <p:txBody>
          <a:bodyPr vert="horz" lIns="91429" tIns="45714" rIns="91429" bIns="4571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prstClr val="black"/>
                </a:solidFill>
              </a:rPr>
              <a:t>Stockton and San Bernardino Bankruptcies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prstClr val="black"/>
                </a:solidFill>
              </a:rPr>
              <a:t>CalPERS and City viewpoints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prstClr val="black"/>
                </a:solidFill>
              </a:rPr>
              <a:t>Out of state bankruptcies – Detroit, etc.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prstClr val="black"/>
                </a:solidFill>
              </a:rPr>
              <a:t>Out of state Pension Reforms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prstClr val="black"/>
                </a:solidFill>
              </a:rPr>
              <a:t>Rhode </a:t>
            </a:r>
            <a:r>
              <a:rPr lang="en-US" sz="3200" b="1" dirty="0" smtClean="0">
                <a:solidFill>
                  <a:prstClr val="black"/>
                </a:solidFill>
              </a:rPr>
              <a:t>Island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3200" b="1" dirty="0" smtClean="0">
                <a:solidFill>
                  <a:prstClr val="black"/>
                </a:solidFill>
              </a:rPr>
              <a:t>Illinois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3200" b="1" dirty="0" smtClean="0">
                <a:solidFill>
                  <a:prstClr val="black"/>
                </a:solidFill>
              </a:rPr>
              <a:t>Lexington KY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3200" b="1" dirty="0" smtClean="0">
                <a:solidFill>
                  <a:prstClr val="black"/>
                </a:solidFill>
              </a:rPr>
              <a:t>Etc</a:t>
            </a:r>
            <a:r>
              <a:rPr lang="en-US" sz="3200" b="1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18605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16007" y="320634"/>
            <a:ext cx="8312727" cy="917575"/>
          </a:xfrm>
          <a:prstGeom prst="rect">
            <a:avLst/>
          </a:prstGeom>
        </p:spPr>
        <p:txBody>
          <a:bodyPr vert="horz" lIns="91429" tIns="45714" rIns="91429" bIns="4571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i="1" dirty="0" smtClean="0">
                <a:solidFill>
                  <a:srgbClr val="002060"/>
                </a:solidFill>
              </a:rPr>
              <a:t>Committee Activities</a:t>
            </a:r>
            <a:endParaRPr lang="en-US" sz="6000" b="1" i="1" dirty="0">
              <a:solidFill>
                <a:srgbClr val="00206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61848" y="1143000"/>
            <a:ext cx="8542666" cy="6858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b="1" dirty="0" smtClean="0">
                <a:solidFill>
                  <a:srgbClr val="00B050"/>
                </a:solidFill>
              </a:rPr>
              <a:t>-Researching </a:t>
            </a:r>
            <a:r>
              <a:rPr lang="en-US" sz="3400" b="1" dirty="0">
                <a:solidFill>
                  <a:srgbClr val="00B050"/>
                </a:solidFill>
              </a:rPr>
              <a:t>and analyzing possible </a:t>
            </a:r>
            <a:r>
              <a:rPr lang="en-US" sz="3400" b="1" dirty="0" smtClean="0">
                <a:solidFill>
                  <a:srgbClr val="00B050"/>
                </a:solidFill>
              </a:rPr>
              <a:t>action(s)</a:t>
            </a:r>
            <a:endParaRPr lang="en-US" sz="3400" b="1" dirty="0">
              <a:solidFill>
                <a:srgbClr val="00B05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1676400"/>
            <a:ext cx="8534400" cy="4876800"/>
          </a:xfrm>
          <a:prstGeom prst="rect">
            <a:avLst/>
          </a:prstGeom>
        </p:spPr>
        <p:txBody>
          <a:bodyPr vert="horz" lIns="91429" tIns="45714" rIns="91429" bIns="4571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prstClr val="black"/>
                </a:solidFill>
              </a:rPr>
              <a:t>Prepared </a:t>
            </a:r>
            <a:r>
              <a:rPr lang="en-US" sz="2000" b="1" dirty="0" smtClean="0">
                <a:solidFill>
                  <a:prstClr val="black"/>
                </a:solidFill>
              </a:rPr>
              <a:t>and </a:t>
            </a:r>
            <a:r>
              <a:rPr lang="en-US" sz="2000" b="1" dirty="0">
                <a:solidFill>
                  <a:prstClr val="black"/>
                </a:solidFill>
              </a:rPr>
              <a:t>refined 57 questions for staff and actuaries (</a:t>
            </a:r>
            <a:r>
              <a:rPr lang="en-US" sz="2000" b="1" dirty="0" smtClean="0">
                <a:solidFill>
                  <a:prstClr val="black"/>
                </a:solidFill>
              </a:rPr>
              <a:t>June </a:t>
            </a:r>
            <a:r>
              <a:rPr lang="en-US" sz="2000" b="1" dirty="0">
                <a:solidFill>
                  <a:prstClr val="black"/>
                </a:solidFill>
              </a:rPr>
              <a:t>5 – </a:t>
            </a:r>
            <a:r>
              <a:rPr lang="en-US" sz="2000" b="1" dirty="0" smtClean="0">
                <a:solidFill>
                  <a:prstClr val="black"/>
                </a:solidFill>
              </a:rPr>
              <a:t>Aug </a:t>
            </a:r>
            <a:r>
              <a:rPr lang="en-US" sz="2000" b="1" dirty="0">
                <a:solidFill>
                  <a:prstClr val="black"/>
                </a:solidFill>
              </a:rPr>
              <a:t>21)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prstClr val="black"/>
                </a:solidFill>
              </a:rPr>
              <a:t>CalPERS actuary, Kerry Worgan, presentation November 20, 2013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prstClr val="black"/>
                </a:solidFill>
              </a:rPr>
              <a:t>Follow up questions for Kerry Worgan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prstClr val="black"/>
                </a:solidFill>
              </a:rPr>
              <a:t>PERS annual lump-sum pre-pay option savings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prstClr val="black"/>
                </a:solidFill>
              </a:rPr>
              <a:t>Pre-Pay Fire side-fund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prstClr val="black"/>
                </a:solidFill>
              </a:rPr>
              <a:t>Regular long-term PERS pre-payment to amortize unfunded liabilities earlier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prstClr val="black"/>
                </a:solidFill>
              </a:rPr>
              <a:t>Property and Sales Tax increases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prstClr val="black"/>
                </a:solidFill>
              </a:rPr>
              <a:t>Pension obligation bond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prstClr val="black"/>
                </a:solidFill>
              </a:rPr>
              <a:t>Contacted local cities about their PERS payment plans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prstClr val="black"/>
                </a:solidFill>
              </a:rPr>
              <a:t>Laguna Hills – paid off $565K Miscellaneous side fund. LH uses OC Fire and Sheriff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prstClr val="black"/>
                </a:solidFill>
              </a:rPr>
              <a:t>Irvine – prepaying Police unfunded, subject to annual review. Irvine uses OC Fire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prstClr val="black"/>
                </a:solidFill>
              </a:rPr>
              <a:t>Huntington Beach – prepaying multiple unfunded liabilities</a:t>
            </a:r>
          </a:p>
        </p:txBody>
      </p:sp>
    </p:spTree>
    <p:extLst>
      <p:ext uri="{BB962C8B-B14F-4D97-AF65-F5344CB8AC3E}">
        <p14:creationId xmlns:p14="http://schemas.microsoft.com/office/powerpoint/2010/main" val="40196130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72735" y="1981200"/>
            <a:ext cx="8312727" cy="4191000"/>
          </a:xfrm>
          <a:prstGeom prst="rect">
            <a:avLst/>
          </a:prstGeom>
        </p:spPr>
        <p:txBody>
          <a:bodyPr vert="horz" lIns="91429" tIns="45714" rIns="91429" bIns="4571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sz="1800" b="1" dirty="0">
                <a:solidFill>
                  <a:prstClr val="black"/>
                </a:solidFill>
              </a:rPr>
              <a:t>Employees pay their full contribution rate allowable by State law.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sz="1800" b="1" dirty="0">
                <a:solidFill>
                  <a:prstClr val="black"/>
                </a:solidFill>
              </a:rPr>
              <a:t>Employees pay a portion of the City’s share so employee contributions equal at least one third of the </a:t>
            </a:r>
            <a:r>
              <a:rPr lang="en-US" sz="1800" b="1" i="1" u="sng" dirty="0">
                <a:solidFill>
                  <a:prstClr val="black"/>
                </a:solidFill>
              </a:rPr>
              <a:t>total</a:t>
            </a:r>
            <a:r>
              <a:rPr lang="en-US" sz="1800" b="1" dirty="0">
                <a:solidFill>
                  <a:prstClr val="black"/>
                </a:solidFill>
              </a:rPr>
              <a:t> contribution rate.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sz="1800" b="1" dirty="0">
                <a:solidFill>
                  <a:prstClr val="black"/>
                </a:solidFill>
              </a:rPr>
              <a:t>Employee contribution rates increase or decrease in conjunction with the total contribution rate.  If rates increase employees pay additional if it decreases employees pay less just like the City.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sz="1800" b="1" dirty="0">
                <a:solidFill>
                  <a:prstClr val="black"/>
                </a:solidFill>
              </a:rPr>
              <a:t>Initiate some form of (non pensionable) performance sharing versus pensionable salary increases.  In other words, split annual increases between pensionable and annual (and non necessarily recurring) non pensionable payments.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sz="1800" b="1" dirty="0">
                <a:solidFill>
                  <a:prstClr val="black"/>
                </a:solidFill>
              </a:rPr>
              <a:t>Negotiate a 36 month final compensation period to use for calculating pension amounts.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sz="1800" b="1" dirty="0">
                <a:solidFill>
                  <a:prstClr val="black"/>
                </a:solidFill>
              </a:rPr>
              <a:t>Negotiate flexible COLA options such as: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prstClr val="black"/>
                </a:solidFill>
              </a:rPr>
              <a:t>every other year adjustments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prstClr val="black"/>
                </a:solidFill>
              </a:rPr>
              <a:t>different percentage options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prstClr val="black"/>
                </a:solidFill>
              </a:rPr>
              <a:t>suspension of COLA’s until specific financial metrics are achieved by the City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72735" y="1143000"/>
            <a:ext cx="8312727" cy="725075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900" b="1" dirty="0" smtClean="0">
                <a:solidFill>
                  <a:srgbClr val="00B050"/>
                </a:solidFill>
              </a:rPr>
              <a:t>-City and Labor Associations</a:t>
            </a:r>
            <a:endParaRPr lang="en-US" sz="3900" b="1" dirty="0">
              <a:solidFill>
                <a:srgbClr val="00B05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16007" y="237449"/>
            <a:ext cx="8312727" cy="917575"/>
          </a:xfrm>
          <a:prstGeom prst="rect">
            <a:avLst/>
          </a:prstGeom>
        </p:spPr>
        <p:txBody>
          <a:bodyPr vert="horz" lIns="91429" tIns="45714" rIns="91429" bIns="4571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i="1" dirty="0" smtClean="0">
                <a:solidFill>
                  <a:srgbClr val="002060"/>
                </a:solidFill>
              </a:rPr>
              <a:t>Options</a:t>
            </a:r>
            <a:endParaRPr lang="en-US" sz="6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3092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72735" y="1868075"/>
            <a:ext cx="8691255" cy="4724400"/>
          </a:xfrm>
          <a:prstGeom prst="rect">
            <a:avLst/>
          </a:prstGeom>
        </p:spPr>
        <p:txBody>
          <a:bodyPr vert="horz" lIns="91429" tIns="45714" rIns="91429" bIns="4571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prstClr val="black"/>
                </a:solidFill>
              </a:rPr>
              <a:t>Some possible reforms at the state level are:  (there are undoubtedly more) 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prstClr val="black"/>
                </a:solidFill>
              </a:rPr>
              <a:t>Add </a:t>
            </a:r>
            <a:r>
              <a:rPr lang="en-US" sz="2000" dirty="0">
                <a:solidFill>
                  <a:prstClr val="black"/>
                </a:solidFill>
              </a:rPr>
              <a:t>a 3 </a:t>
            </a:r>
            <a:r>
              <a:rPr lang="en-US" sz="2000" dirty="0" smtClean="0">
                <a:solidFill>
                  <a:prstClr val="black"/>
                </a:solidFill>
              </a:rPr>
              <a:t>year </a:t>
            </a:r>
            <a:r>
              <a:rPr lang="en-US" sz="2000" dirty="0">
                <a:solidFill>
                  <a:prstClr val="black"/>
                </a:solidFill>
              </a:rPr>
              <a:t>final compensation </a:t>
            </a:r>
            <a:r>
              <a:rPr lang="en-US" sz="2000" dirty="0" smtClean="0">
                <a:solidFill>
                  <a:prstClr val="black"/>
                </a:solidFill>
              </a:rPr>
              <a:t>base option </a:t>
            </a:r>
            <a:r>
              <a:rPr lang="en-US" sz="2000" dirty="0">
                <a:solidFill>
                  <a:prstClr val="black"/>
                </a:solidFill>
              </a:rPr>
              <a:t>for cities to use to calculate pension amounts.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prstClr val="black"/>
                </a:solidFill>
              </a:rPr>
              <a:t>Narrow the definition of pensionable compensation to exclude special reimbursable allowances.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prstClr val="black"/>
                </a:solidFill>
              </a:rPr>
              <a:t>Prohibit retroactive pension increases (</a:t>
            </a:r>
            <a:r>
              <a:rPr lang="en-US" sz="2000" dirty="0" smtClean="0">
                <a:solidFill>
                  <a:prstClr val="black"/>
                </a:solidFill>
              </a:rPr>
              <a:t>PEPRA</a:t>
            </a:r>
            <a:r>
              <a:rPr lang="en-US" sz="2000" dirty="0">
                <a:solidFill>
                  <a:prstClr val="black"/>
                </a:solidFill>
              </a:rPr>
              <a:t>) 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prstClr val="black"/>
                </a:solidFill>
              </a:rPr>
              <a:t>Permit cities to allow some or all employees to participate in Social Security.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prstClr val="black"/>
                </a:solidFill>
              </a:rPr>
              <a:t>Provide more retirement benefit options for cities/agencies to use for contract negotiations.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prstClr val="black"/>
                </a:solidFill>
              </a:rPr>
              <a:t>Adjustments to existing pensions for retirees who received retroactive pension formula improvements within 5 – 10 years of retirement.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prstClr val="black"/>
                </a:solidFill>
              </a:rPr>
              <a:t>Approval for cities/agencies to make COLA adjustments depending on their financial status.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72735" y="1143000"/>
            <a:ext cx="8312727" cy="725075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900" b="1" dirty="0" smtClean="0">
                <a:solidFill>
                  <a:srgbClr val="00B050"/>
                </a:solidFill>
              </a:rPr>
              <a:t>-California and CalPERS</a:t>
            </a:r>
            <a:endParaRPr lang="en-US" sz="3900" b="1" dirty="0">
              <a:solidFill>
                <a:srgbClr val="00B05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16007" y="237449"/>
            <a:ext cx="8312727" cy="917575"/>
          </a:xfrm>
          <a:prstGeom prst="rect">
            <a:avLst/>
          </a:prstGeom>
        </p:spPr>
        <p:txBody>
          <a:bodyPr vert="horz" lIns="91429" tIns="45714" rIns="91429" bIns="4571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i="1" dirty="0" smtClean="0">
                <a:solidFill>
                  <a:srgbClr val="002060"/>
                </a:solidFill>
              </a:rPr>
              <a:t>Options</a:t>
            </a:r>
            <a:endParaRPr lang="en-US" sz="6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7278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1951485"/>
              </p:ext>
            </p:extLst>
          </p:nvPr>
        </p:nvGraphicFramePr>
        <p:xfrm>
          <a:off x="457200" y="838200"/>
          <a:ext cx="8382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69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52400" y="1143000"/>
            <a:ext cx="8839199" cy="6858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rgbClr val="003300"/>
                </a:solidFill>
              </a:rPr>
              <a:t>Years of Service </a:t>
            </a:r>
            <a:r>
              <a:rPr lang="en-US" b="1" dirty="0" smtClean="0">
                <a:solidFill>
                  <a:srgbClr val="002060"/>
                </a:solidFill>
              </a:rPr>
              <a:t>X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" y="320634"/>
            <a:ext cx="8839199" cy="917575"/>
          </a:xfrm>
          <a:prstGeom prst="rect">
            <a:avLst/>
          </a:prstGeom>
        </p:spPr>
        <p:txBody>
          <a:bodyPr vert="horz" lIns="91429" tIns="45714" rIns="91429" bIns="4571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i="1" u="sng" dirty="0" smtClean="0">
                <a:solidFill>
                  <a:srgbClr val="002060"/>
                </a:solidFill>
              </a:rPr>
              <a:t>What does 3% at 50 mean?</a:t>
            </a:r>
            <a:endParaRPr lang="en-US" sz="6000" b="1" i="1" u="sng" dirty="0">
              <a:solidFill>
                <a:srgbClr val="00206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398" y="4038600"/>
            <a:ext cx="8839199" cy="13716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i="1" u="sng" dirty="0" smtClean="0">
                <a:solidFill>
                  <a:srgbClr val="002060"/>
                </a:solidFill>
              </a:rPr>
              <a:t>Example:</a:t>
            </a:r>
          </a:p>
          <a:p>
            <a:pPr algn="l"/>
            <a:r>
              <a:rPr lang="en-US" b="1" dirty="0" smtClean="0">
                <a:solidFill>
                  <a:srgbClr val="002060"/>
                </a:solidFill>
              </a:rPr>
              <a:t>25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Years</a:t>
            </a:r>
            <a:r>
              <a:rPr lang="en-US" dirty="0" smtClean="0">
                <a:solidFill>
                  <a:srgbClr val="002060"/>
                </a:solidFill>
              </a:rPr>
              <a:t> X </a:t>
            </a:r>
            <a:r>
              <a:rPr lang="en-US" b="1" dirty="0" smtClean="0">
                <a:solidFill>
                  <a:srgbClr val="002060"/>
                </a:solidFill>
              </a:rPr>
              <a:t>3% Factor</a:t>
            </a:r>
            <a:r>
              <a:rPr lang="en-US" dirty="0" smtClean="0">
                <a:solidFill>
                  <a:srgbClr val="002060"/>
                </a:solidFill>
              </a:rPr>
              <a:t> X </a:t>
            </a:r>
            <a:r>
              <a:rPr lang="en-US" b="1" dirty="0" smtClean="0">
                <a:solidFill>
                  <a:srgbClr val="002060"/>
                </a:solidFill>
              </a:rPr>
              <a:t>$</a:t>
            </a:r>
            <a:r>
              <a:rPr lang="en-US" b="1" dirty="0" smtClean="0">
                <a:solidFill>
                  <a:srgbClr val="002060"/>
                </a:solidFill>
              </a:rPr>
              <a:t>100</a:t>
            </a:r>
            <a:r>
              <a:rPr lang="en-US" b="1" dirty="0" smtClean="0">
                <a:solidFill>
                  <a:srgbClr val="002060"/>
                </a:solidFill>
              </a:rPr>
              <a:t>,000 </a:t>
            </a:r>
            <a:r>
              <a:rPr lang="en-US" b="1" dirty="0" smtClean="0">
                <a:solidFill>
                  <a:srgbClr val="002060"/>
                </a:solidFill>
              </a:rPr>
              <a:t>=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5057" y="1676400"/>
            <a:ext cx="8839199" cy="6858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rgbClr val="003300"/>
                </a:solidFill>
              </a:rPr>
              <a:t>Benefit Factor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(3% at age 50) </a:t>
            </a:r>
            <a:r>
              <a:rPr lang="en-US" b="1" dirty="0">
                <a:solidFill>
                  <a:srgbClr val="002060"/>
                </a:solidFill>
              </a:rPr>
              <a:t>X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5056" y="2209800"/>
            <a:ext cx="8839199" cy="6858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>
                <a:solidFill>
                  <a:srgbClr val="003300"/>
                </a:solidFill>
              </a:rPr>
              <a:t>Final Compensation </a:t>
            </a:r>
            <a:r>
              <a:rPr lang="en-US" sz="4200" dirty="0">
                <a:solidFill>
                  <a:srgbClr val="002060"/>
                </a:solidFill>
              </a:rPr>
              <a:t>(</a:t>
            </a:r>
            <a:r>
              <a:rPr lang="en-US" sz="4200" dirty="0" smtClean="0">
                <a:solidFill>
                  <a:srgbClr val="002060"/>
                </a:solidFill>
              </a:rPr>
              <a:t>12 highest months</a:t>
            </a:r>
            <a:r>
              <a:rPr lang="en-US" sz="4200" dirty="0">
                <a:solidFill>
                  <a:srgbClr val="002060"/>
                </a:solidFill>
              </a:rPr>
              <a:t>)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=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85057" y="2743200"/>
            <a:ext cx="8839199" cy="6858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500" b="1" dirty="0">
                <a:solidFill>
                  <a:srgbClr val="003300"/>
                </a:solidFill>
              </a:rPr>
              <a:t>Pension</a:t>
            </a:r>
            <a:r>
              <a:rPr lang="en-US" sz="7500" dirty="0">
                <a:solidFill>
                  <a:srgbClr val="002060"/>
                </a:solidFill>
              </a:rPr>
              <a:t> </a:t>
            </a:r>
            <a:r>
              <a:rPr lang="en-US" sz="7500" b="1" dirty="0">
                <a:solidFill>
                  <a:srgbClr val="002060"/>
                </a:solidFill>
              </a:rPr>
              <a:t>+ </a:t>
            </a:r>
            <a:r>
              <a:rPr lang="en-US" sz="8000" dirty="0">
                <a:solidFill>
                  <a:srgbClr val="002060"/>
                </a:solidFill>
              </a:rPr>
              <a:t>2% </a:t>
            </a:r>
            <a:r>
              <a:rPr lang="en-US" sz="8000" dirty="0" smtClean="0">
                <a:solidFill>
                  <a:srgbClr val="002060"/>
                </a:solidFill>
              </a:rPr>
              <a:t>Annual COLA</a:t>
            </a:r>
            <a:endParaRPr lang="en-US" sz="8000" dirty="0">
              <a:solidFill>
                <a:srgbClr val="00206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30626" y="5257800"/>
            <a:ext cx="8839199" cy="838200"/>
          </a:xfrm>
          <a:prstGeom prst="rect">
            <a:avLst/>
          </a:prstGeom>
        </p:spPr>
        <p:txBody>
          <a:bodyPr vert="horz" lIns="91429" tIns="45714" rIns="91429" bIns="4571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i="1" dirty="0" smtClean="0">
                <a:solidFill>
                  <a:srgbClr val="002060"/>
                </a:solidFill>
              </a:rPr>
              <a:t>$</a:t>
            </a:r>
            <a:r>
              <a:rPr lang="en-US" sz="5400" b="1" i="1" dirty="0" smtClean="0">
                <a:solidFill>
                  <a:srgbClr val="002060"/>
                </a:solidFill>
              </a:rPr>
              <a:t>75,000 </a:t>
            </a:r>
            <a:r>
              <a:rPr lang="en-US" sz="5400" b="1" i="1" dirty="0" smtClean="0">
                <a:solidFill>
                  <a:srgbClr val="002060"/>
                </a:solidFill>
              </a:rPr>
              <a:t>Pension + COLA</a:t>
            </a:r>
            <a:endParaRPr lang="en-US" sz="5400" i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8529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6" grpId="0"/>
      <p:bldP spid="8" grpId="0"/>
      <p:bldP spid="1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mtClean="0"/>
              <a:t>ACTO Update</a:t>
            </a:r>
            <a:endParaRPr lang="en-US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905000"/>
            <a:ext cx="7693025" cy="3810000"/>
          </a:xfrm>
        </p:spPr>
        <p:txBody>
          <a:bodyPr>
            <a:normAutofit/>
          </a:bodyPr>
          <a:lstStyle/>
          <a:p>
            <a:pPr marL="533400" indent="-533400" eaLnBrk="1" hangingPunct="1"/>
            <a:r>
              <a:rPr lang="en-US" smtClean="0"/>
              <a:t>Demographic Assumption Changes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mtClean="0"/>
              <a:t>	- Experience Study underway (salary, mortality, retirement, termination)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mtClean="0"/>
              <a:t>	- Mortality improvement assumption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mtClean="0"/>
              <a:t>	- Recommendations to Board in Feb 2014 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mtClean="0"/>
              <a:t>	- Impact on Valuation at 6.30.2013 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en-US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en-US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6979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of Amortization 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Unfunded Liability broken down by source</a:t>
            </a:r>
          </a:p>
          <a:p>
            <a:pPr lvl="1"/>
            <a:r>
              <a:rPr lang="en-US" dirty="0" smtClean="0"/>
              <a:t>Assumption/Method changes (20 years)</a:t>
            </a:r>
          </a:p>
          <a:p>
            <a:pPr lvl="1"/>
            <a:r>
              <a:rPr lang="en-US" dirty="0" smtClean="0"/>
              <a:t>Benefit changes/Amendments</a:t>
            </a:r>
            <a:r>
              <a:rPr lang="en-US" dirty="0"/>
              <a:t> </a:t>
            </a:r>
            <a:r>
              <a:rPr lang="en-US" dirty="0" smtClean="0"/>
              <a:t>(20 years)</a:t>
            </a:r>
          </a:p>
          <a:p>
            <a:pPr lvl="1"/>
            <a:r>
              <a:rPr lang="en-US" dirty="0" smtClean="0"/>
              <a:t>Gains and Losses (rolling 30 year)</a:t>
            </a:r>
          </a:p>
          <a:p>
            <a:pPr lvl="1"/>
            <a:r>
              <a:rPr lang="en-US" dirty="0" smtClean="0"/>
              <a:t>Special Gains and Losses (fixed and declining 30 year) for 2009, 2010, and 2011 valuations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30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15957" y="2737349"/>
            <a:ext cx="8312727" cy="688975"/>
          </a:xfrm>
          <a:prstGeom prst="rect">
            <a:avLst/>
          </a:prstGeom>
        </p:spPr>
        <p:txBody>
          <a:bodyPr vert="horz" lIns="91429" tIns="45714" rIns="91429" bIns="4571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 smtClean="0">
                <a:solidFill>
                  <a:srgbClr val="002060"/>
                </a:solidFill>
              </a:rPr>
              <a:t>Police:                  5.0%</a:t>
            </a:r>
            <a:endParaRPr lang="en-US" sz="5400" b="1" dirty="0">
              <a:solidFill>
                <a:srgbClr val="00206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5957" y="3411084"/>
            <a:ext cx="8312727" cy="972684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 smtClean="0">
                <a:solidFill>
                  <a:srgbClr val="002060"/>
                </a:solidFill>
              </a:rPr>
              <a:t>Fire:                      5.0%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16007" y="457200"/>
            <a:ext cx="8312727" cy="2133600"/>
          </a:xfrm>
          <a:prstGeom prst="rect">
            <a:avLst/>
          </a:prstGeom>
        </p:spPr>
        <p:txBody>
          <a:bodyPr vert="horz" lIns="91429" tIns="45714" rIns="91429" bIns="4571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i="1" dirty="0" smtClean="0">
                <a:solidFill>
                  <a:srgbClr val="002060"/>
                </a:solidFill>
              </a:rPr>
              <a:t>“Classic” Employees’</a:t>
            </a:r>
          </a:p>
          <a:p>
            <a:r>
              <a:rPr lang="en-US" sz="6000" b="1" i="1" dirty="0" smtClean="0">
                <a:solidFill>
                  <a:srgbClr val="002060"/>
                </a:solidFill>
              </a:rPr>
              <a:t>PERS Contribution Rates</a:t>
            </a:r>
            <a:endParaRPr lang="en-US" sz="6000" b="1" i="1" dirty="0">
              <a:solidFill>
                <a:srgbClr val="00206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15957" y="4267200"/>
            <a:ext cx="8312727" cy="917575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 smtClean="0">
                <a:solidFill>
                  <a:srgbClr val="002060"/>
                </a:solidFill>
              </a:rPr>
              <a:t>Miscellaneous:   8.52%</a:t>
            </a:r>
            <a:endParaRPr lang="en-US" sz="54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6400" y="6365945"/>
            <a:ext cx="3450450" cy="33854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29" tIns="45714" rIns="91429" bIns="45714" rtlCol="0">
            <a:spAutoFit/>
          </a:bodyPr>
          <a:lstStyle/>
          <a:p>
            <a:pPr defTabSz="914293"/>
            <a:r>
              <a:rPr lang="en-US" sz="1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Source: Costa Mesa Human Resources</a:t>
            </a:r>
            <a:endParaRPr lang="en-US" sz="16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629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653"/>
            <a:ext cx="8686800" cy="634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80538" y="6394853"/>
            <a:ext cx="3450450" cy="33854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29" tIns="45714" rIns="91429" bIns="45714" rtlCol="0">
            <a:spAutoFit/>
          </a:bodyPr>
          <a:lstStyle/>
          <a:p>
            <a:pPr defTabSz="914293"/>
            <a:r>
              <a:rPr lang="en-US" sz="1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Source: Costa Mesa Human Resources</a:t>
            </a:r>
            <a:endParaRPr lang="en-US" sz="16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08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304800"/>
            <a:ext cx="9144000" cy="762000"/>
          </a:xfrm>
          <a:prstGeom prst="rect">
            <a:avLst/>
          </a:prstGeom>
        </p:spPr>
        <p:txBody>
          <a:bodyPr vert="horz" lIns="91429" tIns="45714" rIns="91429" bIns="4571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Costa Mesa Unfunded Liability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15200" y="6401428"/>
            <a:ext cx="1615788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29" tIns="45714" rIns="91429" bIns="45714" rtlCol="0">
            <a:spAutoFit/>
          </a:bodyPr>
          <a:lstStyle/>
          <a:p>
            <a:pPr defTabSz="914293"/>
            <a:r>
              <a:rPr lang="en-US" sz="1600" b="1" i="1" dirty="0" smtClean="0">
                <a:solidFill>
                  <a:srgbClr val="002060"/>
                </a:solidFill>
              </a:rPr>
              <a:t>Source: CalPERS</a:t>
            </a:r>
            <a:endParaRPr lang="en-US" sz="1600" b="1" i="1" dirty="0">
              <a:solidFill>
                <a:srgbClr val="00206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73334" y="1447800"/>
            <a:ext cx="8722485" cy="1219200"/>
          </a:xfrm>
          <a:prstGeom prst="rect">
            <a:avLst/>
          </a:prstGeom>
        </p:spPr>
        <p:txBody>
          <a:bodyPr vert="horz" lIns="91429" tIns="45714" rIns="91429" bIns="4571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002060"/>
                </a:solidFill>
              </a:rPr>
              <a:t>6/30/12:  $228 million   </a:t>
            </a:r>
            <a:r>
              <a:rPr lang="en-US" sz="3600" b="1" i="1" dirty="0" smtClean="0">
                <a:solidFill>
                  <a:srgbClr val="002060"/>
                </a:solidFill>
              </a:rPr>
              <a:t>latest valuation</a:t>
            </a:r>
            <a:endParaRPr lang="en-US" sz="3600" b="1" dirty="0" smtClean="0">
              <a:solidFill>
                <a:srgbClr val="002060"/>
              </a:solidFill>
            </a:endParaRPr>
          </a:p>
          <a:p>
            <a:pPr algn="l"/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                 62% funded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6088" y="2743200"/>
            <a:ext cx="8722485" cy="1447800"/>
          </a:xfrm>
          <a:prstGeom prst="rect">
            <a:avLst/>
          </a:prstGeom>
        </p:spPr>
        <p:txBody>
          <a:bodyPr vert="horz" lIns="91429" tIns="45714" rIns="91429" bIns="4571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002060"/>
                </a:solidFill>
              </a:rPr>
              <a:t>6/30/11:  $196 million</a:t>
            </a:r>
          </a:p>
          <a:p>
            <a:pPr algn="l"/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                 66% funded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3332" y="4208585"/>
            <a:ext cx="8722485" cy="1295400"/>
          </a:xfrm>
          <a:prstGeom prst="rect">
            <a:avLst/>
          </a:prstGeom>
        </p:spPr>
        <p:txBody>
          <a:bodyPr vert="horz" lIns="91429" tIns="45714" rIns="91429" bIns="4571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i="1" dirty="0" smtClean="0">
                <a:solidFill>
                  <a:srgbClr val="FF0000"/>
                </a:solidFill>
              </a:rPr>
              <a:t>- Liability increased  $32 million</a:t>
            </a:r>
          </a:p>
          <a:p>
            <a:pPr algn="l"/>
            <a:r>
              <a:rPr lang="en-US" b="1" i="1" dirty="0" smtClean="0">
                <a:solidFill>
                  <a:srgbClr val="FF0000"/>
                </a:solidFill>
              </a:rPr>
              <a:t>- Funded percentage dropped 4% pts</a:t>
            </a:r>
          </a:p>
        </p:txBody>
      </p:sp>
    </p:spTree>
    <p:extLst>
      <p:ext uri="{BB962C8B-B14F-4D97-AF65-F5344CB8AC3E}">
        <p14:creationId xmlns:p14="http://schemas.microsoft.com/office/powerpoint/2010/main" val="35806343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95296460"/>
              </p:ext>
            </p:extLst>
          </p:nvPr>
        </p:nvGraphicFramePr>
        <p:xfrm>
          <a:off x="-533400" y="518047"/>
          <a:ext cx="11013831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905000" y="3048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Costa Mesa Unfunded Pension Liabilities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4905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lPERS External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ere are Contribution Rates Going">
  <a:themeElements>
    <a:clrScheme name="Ed Forum 2013">
      <a:dk1>
        <a:srgbClr val="0080BB"/>
      </a:dk1>
      <a:lt1>
        <a:sysClr val="window" lastClr="FFFFFF"/>
      </a:lt1>
      <a:dk2>
        <a:srgbClr val="717073"/>
      </a:dk2>
      <a:lt2>
        <a:srgbClr val="FFFFFF"/>
      </a:lt2>
      <a:accent1>
        <a:srgbClr val="0080BB"/>
      </a:accent1>
      <a:accent2>
        <a:srgbClr val="369040"/>
      </a:accent2>
      <a:accent3>
        <a:srgbClr val="F6B221"/>
      </a:accent3>
      <a:accent4>
        <a:srgbClr val="D44545"/>
      </a:accent4>
      <a:accent5>
        <a:srgbClr val="725091"/>
      </a:accent5>
      <a:accent6>
        <a:srgbClr val="8C532E"/>
      </a:accent6>
      <a:hlink>
        <a:srgbClr val="0080BB"/>
      </a:hlink>
      <a:folHlink>
        <a:srgbClr val="71707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alPERS External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alPERS External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CalPERS External Template</Template>
  <TotalTime>17614</TotalTime>
  <Words>1466</Words>
  <Application>Microsoft Office PowerPoint</Application>
  <PresentationFormat>On-screen Show (4:3)</PresentationFormat>
  <Paragraphs>249</Paragraphs>
  <Slides>51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0" baseType="lpstr">
      <vt:lpstr>CalPERS External Template</vt:lpstr>
      <vt:lpstr>Where are Contribution Rates Going</vt:lpstr>
      <vt:lpstr>1_CalPERS External Template</vt:lpstr>
      <vt:lpstr>2_CalPERS External Template</vt:lpstr>
      <vt:lpstr>Office Theme</vt:lpstr>
      <vt:lpstr>1_Office Theme</vt:lpstr>
      <vt:lpstr>2_Office Theme</vt:lpstr>
      <vt:lpstr>3_Office Theme</vt:lpstr>
      <vt:lpstr>Acrobat Document</vt:lpstr>
      <vt:lpstr>Costa Mesa Pension Oversight Committee Council Update February 4, 2014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Pension Oversight Committee Valuation Report Update  City of Costa Mesa November 20, 2013  Kerry Worgan FSA, FCIA Senior Pension Actuary, CalPERS</vt:lpstr>
      <vt:lpstr>Projected Contributions – Miscellaneous Plan</vt:lpstr>
      <vt:lpstr>Projected Contributions – Safety Police Plan</vt:lpstr>
      <vt:lpstr>Projected Funded Status – Miscellaneous Plan</vt:lpstr>
      <vt:lpstr>Projected Funded Status – Safety Police Plan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ACTO Update</vt:lpstr>
      <vt:lpstr>Schedule of Amortization Bases</vt:lpstr>
    </vt:vector>
  </TitlesOfParts>
  <Company>CalPERS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valuation report</dc:title>
  <dc:creator>Kerry Worgan</dc:creator>
  <cp:lastModifiedBy>Jeff Arthur</cp:lastModifiedBy>
  <cp:revision>303</cp:revision>
  <cp:lastPrinted>2014-01-03T20:57:50Z</cp:lastPrinted>
  <dcterms:created xsi:type="dcterms:W3CDTF">2011-10-14T15:47:41Z</dcterms:created>
  <dcterms:modified xsi:type="dcterms:W3CDTF">2014-01-21T04:34:11Z</dcterms:modified>
</cp:coreProperties>
</file>